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09" r:id="rId2"/>
    <p:sldMasterId id="2147483745" r:id="rId3"/>
    <p:sldMasterId id="2147483781" r:id="rId4"/>
    <p:sldMasterId id="2147483852" r:id="rId5"/>
  </p:sldMasterIdLst>
  <p:notesMasterIdLst>
    <p:notesMasterId r:id="rId44"/>
  </p:notesMasterIdLst>
  <p:sldIdLst>
    <p:sldId id="335" r:id="rId6"/>
    <p:sldId id="407" r:id="rId7"/>
    <p:sldId id="408" r:id="rId8"/>
    <p:sldId id="409" r:id="rId9"/>
    <p:sldId id="410" r:id="rId10"/>
    <p:sldId id="411" r:id="rId11"/>
    <p:sldId id="406" r:id="rId12"/>
    <p:sldId id="405" r:id="rId13"/>
    <p:sldId id="412" r:id="rId14"/>
    <p:sldId id="440" r:id="rId15"/>
    <p:sldId id="416" r:id="rId16"/>
    <p:sldId id="441" r:id="rId17"/>
    <p:sldId id="425" r:id="rId18"/>
    <p:sldId id="422" r:id="rId19"/>
    <p:sldId id="426" r:id="rId20"/>
    <p:sldId id="420" r:id="rId21"/>
    <p:sldId id="430" r:id="rId22"/>
    <p:sldId id="421" r:id="rId23"/>
    <p:sldId id="429" r:id="rId24"/>
    <p:sldId id="442" r:id="rId25"/>
    <p:sldId id="445" r:id="rId26"/>
    <p:sldId id="449" r:id="rId27"/>
    <p:sldId id="439" r:id="rId28"/>
    <p:sldId id="448" r:id="rId29"/>
    <p:sldId id="451" r:id="rId30"/>
    <p:sldId id="452" r:id="rId31"/>
    <p:sldId id="453" r:id="rId32"/>
    <p:sldId id="454" r:id="rId33"/>
    <p:sldId id="455" r:id="rId34"/>
    <p:sldId id="444" r:id="rId35"/>
    <p:sldId id="418" r:id="rId36"/>
    <p:sldId id="432" r:id="rId37"/>
    <p:sldId id="433" r:id="rId38"/>
    <p:sldId id="434" r:id="rId39"/>
    <p:sldId id="436" r:id="rId40"/>
    <p:sldId id="437" r:id="rId41"/>
    <p:sldId id="435" r:id="rId42"/>
    <p:sldId id="339" r:id="rId4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141140"/>
    <a:srgbClr val="97C1FF"/>
    <a:srgbClr val="054ADA"/>
    <a:srgbClr val="D8D8D8"/>
    <a:srgbClr val="BEBEBE"/>
    <a:srgbClr val="171717"/>
    <a:srgbClr val="3D3D3D"/>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55"/>
    <p:restoredTop sz="92965"/>
  </p:normalViewPr>
  <p:slideViewPr>
    <p:cSldViewPr snapToGrid="0" snapToObjects="1" showGuides="1">
      <p:cViewPr>
        <p:scale>
          <a:sx n="122" d="100"/>
          <a:sy n="122" d="100"/>
        </p:scale>
        <p:origin x="1248" y="50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6/7/18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171816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22</a:t>
            </a:fld>
            <a:endParaRPr lang="en-US"/>
          </a:p>
        </p:txBody>
      </p:sp>
    </p:spTree>
    <p:extLst>
      <p:ext uri="{BB962C8B-B14F-4D97-AF65-F5344CB8AC3E}">
        <p14:creationId xmlns:p14="http://schemas.microsoft.com/office/powerpoint/2010/main" val="1439763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147786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IBM Plex Sans" panose="020B0503050000000000"/>
                <a:ea typeface="ＭＳ Ｐゴシック" pitchFamily="34" charset="-128"/>
                <a:cs typeface="Arial" panose="020B0604020202020204" pitchFamily="34" charset="0"/>
              </a:rPr>
              <a:t>IBM Data Refinery is a fully managed self-service data preparation experience enabling non-technical and technical users to easily put data to work and make it fit for use by simplifying data preparation to accelerate data insights.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Users can ACT on their data. It provides the ability to get instant </a:t>
            </a:r>
            <a:r>
              <a:rPr lang="en-US" b="1" dirty="0">
                <a:latin typeface="IBM Plex Sans" panose="020B0503050000000000"/>
                <a:ea typeface="ＭＳ Ｐゴシック" pitchFamily="34" charset="-128"/>
                <a:cs typeface="Arial" panose="020B0604020202020204" pitchFamily="34" charset="0"/>
              </a:rPr>
              <a:t>access</a:t>
            </a:r>
            <a:r>
              <a:rPr lang="en-US" dirty="0">
                <a:latin typeface="IBM Plex Sans" panose="020B0503050000000000"/>
                <a:ea typeface="ＭＳ Ｐゴシック" pitchFamily="34" charset="-128"/>
                <a:cs typeface="Arial" panose="020B0604020202020204" pitchFamily="34" charset="0"/>
              </a:rPr>
              <a:t> to your data regardless of where it resides, either on the cloud or on-premises. Users can </a:t>
            </a:r>
            <a:r>
              <a:rPr lang="en-US" b="1" dirty="0">
                <a:latin typeface="IBM Plex Sans" panose="020B0503050000000000"/>
                <a:ea typeface="ＭＳ Ｐゴシック" pitchFamily="34" charset="-128"/>
                <a:cs typeface="Arial" panose="020B0604020202020204" pitchFamily="34" charset="0"/>
              </a:rPr>
              <a:t>combine</a:t>
            </a:r>
            <a:r>
              <a:rPr lang="en-US" dirty="0">
                <a:latin typeface="IBM Plex Sans" panose="020B0503050000000000"/>
                <a:ea typeface="ＭＳ Ｐゴシック" pitchFamily="34" charset="-128"/>
                <a:cs typeface="Arial" panose="020B0604020202020204" pitchFamily="34" charset="0"/>
              </a:rPr>
              <a:t> data together from multiple relevant data sources to create powerful insights and then </a:t>
            </a:r>
            <a:r>
              <a:rPr lang="en-US" b="1" dirty="0">
                <a:latin typeface="IBM Plex Sans" panose="020B0503050000000000"/>
                <a:ea typeface="ＭＳ Ｐゴシック" pitchFamily="34" charset="-128"/>
                <a:cs typeface="Arial" panose="020B0604020202020204" pitchFamily="34" charset="0"/>
              </a:rPr>
              <a:t>transform</a:t>
            </a:r>
            <a:r>
              <a:rPr lang="en-US" dirty="0">
                <a:latin typeface="IBM Plex Sans" panose="020B0503050000000000"/>
                <a:ea typeface="ＭＳ Ｐゴシック" pitchFamily="34" charset="-128"/>
                <a:cs typeface="Arial" panose="020B0604020202020204" pitchFamily="34" charset="0"/>
              </a:rPr>
              <a:t> the data by refining, shaping and cleansing it, using a robust set of transformation operations, and then deliver it with confidence to their desired target for analytical insight. </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The service is fully managed by IBM so you can sleep better at night. Pay-as-you-go and subscription pricing options are available so you can get started quickly. </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Data Refinery is powered by Spark for a speedy and responsive experience. It leverages Spark as it’s processing engine for performance and efficiency.  In fact, the move to Spark reduced the lines of code from 40 million down to 4 million.</a:t>
            </a:r>
          </a:p>
          <a:p>
            <a:pPr>
              <a:defRPr/>
            </a:pPr>
            <a:endParaRPr lang="en-US" dirty="0">
              <a:latin typeface="IBM Plex Sans" panose="020B0503050000000000"/>
              <a:ea typeface="ＭＳ Ｐゴシック" pitchFamily="34" charset="-128"/>
              <a:cs typeface="Arial" panose="020B0604020202020204" pitchFamily="34" charset="0"/>
            </a:endParaRPr>
          </a:p>
          <a:p>
            <a:pPr algn="l" defTabSz="942289" rtl="0" eaLnBrk="0" fontAlgn="base" hangingPunct="0">
              <a:spcBef>
                <a:spcPct val="30000"/>
              </a:spcBef>
              <a:spcAft>
                <a:spcPct val="0"/>
              </a:spcAft>
              <a:defRPr/>
            </a:pPr>
            <a:r>
              <a:rPr lang="en-US" dirty="0">
                <a:latin typeface="IBM Plex Sans" panose="020B0503050000000000"/>
                <a:ea typeface="ＭＳ Ｐゴシック" pitchFamily="34" charset="-128"/>
                <a:cs typeface="Arial" panose="020B0604020202020204" pitchFamily="34" charset="0"/>
              </a:rPr>
              <a:t>Data Refinery is available exclusively through </a:t>
            </a:r>
            <a:r>
              <a:rPr lang="en-US" dirty="0" err="1">
                <a:latin typeface="IBM Plex Sans" panose="020B0503050000000000"/>
                <a:ea typeface="ＭＳ Ｐゴシック" pitchFamily="34" charset="-128"/>
                <a:cs typeface="Arial" panose="020B0604020202020204" pitchFamily="34" charset="0"/>
              </a:rPr>
              <a:t>Bluemix</a:t>
            </a:r>
            <a:r>
              <a:rPr lang="en-US" dirty="0">
                <a:latin typeface="IBM Plex Sans" panose="020B0503050000000000"/>
                <a:ea typeface="ＭＳ Ｐゴシック" pitchFamily="34" charset="-128"/>
                <a:cs typeface="Arial" panose="020B0604020202020204" pitchFamily="34" charset="0"/>
              </a:rPr>
              <a:t> and can easily integrate data across different platforms, cloud and on-premises, and is seamlessly embedded and integrated within Watson Analytics.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altLang="en-US" dirty="0">
                <a:latin typeface="IBM Plex Sans" panose="020B0503050000000000"/>
                <a:ea typeface="ＭＳ Ｐゴシック" pitchFamily="34" charset="-128"/>
                <a:cs typeface="Arial" panose="020B0604020202020204" pitchFamily="34" charset="0"/>
              </a:rPr>
              <a:t>Data Refinery empowers non-technical and technical users </a:t>
            </a:r>
            <a:r>
              <a:rPr lang="en-US" dirty="0">
                <a:latin typeface="IBM Plex Sans" panose="020B0503050000000000"/>
                <a:ea typeface="ＭＳ Ｐゴシック" pitchFamily="34" charset="-128"/>
                <a:cs typeface="Arial" panose="020B0604020202020204" pitchFamily="34" charset="0"/>
              </a:rPr>
              <a:t>self-service access to their data from anywhere, anytime, making data simple for everyone </a:t>
            </a:r>
            <a:r>
              <a:rPr lang="en-US" altLang="en-US" dirty="0">
                <a:latin typeface="IBM Plex Sans" panose="020B0503050000000000"/>
                <a:ea typeface="ＭＳ Ｐゴシック" pitchFamily="34" charset="-128"/>
                <a:cs typeface="Arial" panose="020B0604020202020204" pitchFamily="34" charset="0"/>
              </a:rPr>
              <a:t>to put data to work. Business and citizen analysts, developers and data engineers benefit from the value of Data Refinery. However, the </a:t>
            </a:r>
            <a:r>
              <a:rPr lang="en-US" dirty="0">
                <a:latin typeface="IBM Plex Sans" panose="020B0503050000000000"/>
                <a:ea typeface="ＭＳ Ｐゴシック" pitchFamily="34" charset="-128"/>
                <a:cs typeface="Arial" panose="020B0604020202020204" pitchFamily="34" charset="0"/>
              </a:rPr>
              <a:t>primary personas targeted by Data Refinery are business owners and their staff; business and citizen analysts, data scientists and data engineers. Developers can take advantage of and utilize the Data Refinery Restful API, but they would not be considered a primary user of the service.</a:t>
            </a:r>
            <a:endParaRPr lang="en-US" altLang="en-US" dirty="0">
              <a:latin typeface="IBM Plex Sans" panose="020B0503050000000000"/>
              <a:ea typeface="ＭＳ Ｐゴシック" pitchFamily="34" charset="-128"/>
              <a:cs typeface="Arial" panose="020B0604020202020204" pitchFamily="34" charset="0"/>
            </a:endParaRP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Business and citizen analysts can easily find and use the data they need to accelerate data based business decisions using timely, accurate and trusted information. </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Data engineers can enable self-service data access to end users using elastic deployment through the cloud and deliver the data faster while maintaining important controls such as data governance and security. This allows them to </a:t>
            </a:r>
            <a:r>
              <a:rPr lang="en-US" altLang="en-US" dirty="0">
                <a:latin typeface="IBM Plex Sans" panose="020B0503050000000000"/>
                <a:ea typeface="ＭＳ Ｐゴシック" pitchFamily="34" charset="-128"/>
                <a:cs typeface="Arial" panose="020B0604020202020204" pitchFamily="34" charset="0"/>
              </a:rPr>
              <a:t>b</a:t>
            </a:r>
            <a:r>
              <a:rPr lang="en-US" dirty="0">
                <a:latin typeface="IBM Plex Sans" panose="020B0503050000000000"/>
                <a:ea typeface="ＭＳ Ｐゴシック" pitchFamily="34" charset="-128"/>
                <a:cs typeface="Arial" panose="020B0604020202020204" pitchFamily="34" charset="0"/>
              </a:rPr>
              <a:t>reak free from routine data requests and focus on additional value for an organization such as implementing and enforcing corporate standards, security, data governance and complex requirements.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And now, currently in beta, using the Data Design Flow feature of Data Refinery, data engineers can quickly build data pipelines and workflows to transform and move data without the need for deep ETL development skills.</a:t>
            </a:r>
          </a:p>
          <a:p>
            <a:pPr>
              <a:defRPr/>
            </a:pPr>
            <a:endParaRPr lang="en-US" dirty="0">
              <a:latin typeface="IBM Plex Sans" panose="020B0503050000000000"/>
              <a:ea typeface="ＭＳ Ｐゴシック" pitchFamily="34" charset="-128"/>
              <a:cs typeface="Arial" panose="020B0604020202020204" pitchFamily="34" charset="0"/>
            </a:endParaRPr>
          </a:p>
          <a:p>
            <a:pPr algn="l" defTabSz="942289" rtl="0" eaLnBrk="0" fontAlgn="base" hangingPunct="0">
              <a:spcBef>
                <a:spcPct val="30000"/>
              </a:spcBef>
              <a:spcAft>
                <a:spcPct val="0"/>
              </a:spcAft>
              <a:defRPr/>
            </a:pPr>
            <a:r>
              <a:rPr lang="en-US" dirty="0">
                <a:latin typeface="IBM Plex Sans" panose="020B0503050000000000"/>
                <a:ea typeface="ＭＳ Ｐゴシック" pitchFamily="34" charset="-128"/>
                <a:cs typeface="Arial" panose="020B0604020202020204" pitchFamily="34" charset="0"/>
              </a:rPr>
              <a:t>Developers can quickly develop data-rich applications by embedding the Data Refinery service REST API (Application Programming Interface) into new or existing applications.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Data Refinery saves time and resources by reducing the effort to provision trusted data and make it fit for use.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99050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IBM Plex Sans" panose="020B0503050000000000"/>
                <a:ea typeface="ＭＳ Ｐゴシック" pitchFamily="34" charset="-128"/>
                <a:cs typeface="Arial" panose="020B0604020202020204" pitchFamily="34" charset="0"/>
              </a:rPr>
              <a:t>IBM Data Refinery is a fully managed self-service data preparation experience enabling non-technical and technical users to easily put data to work and make it fit for use by simplifying data preparation to accelerate data insights.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Users can ACT on their data. It provides the ability to get instant </a:t>
            </a:r>
            <a:r>
              <a:rPr lang="en-US" b="1" dirty="0">
                <a:latin typeface="IBM Plex Sans" panose="020B0503050000000000"/>
                <a:ea typeface="ＭＳ Ｐゴシック" pitchFamily="34" charset="-128"/>
                <a:cs typeface="Arial" panose="020B0604020202020204" pitchFamily="34" charset="0"/>
              </a:rPr>
              <a:t>access</a:t>
            </a:r>
            <a:r>
              <a:rPr lang="en-US" dirty="0">
                <a:latin typeface="IBM Plex Sans" panose="020B0503050000000000"/>
                <a:ea typeface="ＭＳ Ｐゴシック" pitchFamily="34" charset="-128"/>
                <a:cs typeface="Arial" panose="020B0604020202020204" pitchFamily="34" charset="0"/>
              </a:rPr>
              <a:t> to your data regardless of where it resides, either on the cloud or on-premises. Users can </a:t>
            </a:r>
            <a:r>
              <a:rPr lang="en-US" b="1" dirty="0">
                <a:latin typeface="IBM Plex Sans" panose="020B0503050000000000"/>
                <a:ea typeface="ＭＳ Ｐゴシック" pitchFamily="34" charset="-128"/>
                <a:cs typeface="Arial" panose="020B0604020202020204" pitchFamily="34" charset="0"/>
              </a:rPr>
              <a:t>combine</a:t>
            </a:r>
            <a:r>
              <a:rPr lang="en-US" dirty="0">
                <a:latin typeface="IBM Plex Sans" panose="020B0503050000000000"/>
                <a:ea typeface="ＭＳ Ｐゴシック" pitchFamily="34" charset="-128"/>
                <a:cs typeface="Arial" panose="020B0604020202020204" pitchFamily="34" charset="0"/>
              </a:rPr>
              <a:t> data together from multiple relevant data sources to create powerful insights and then </a:t>
            </a:r>
            <a:r>
              <a:rPr lang="en-US" b="1" dirty="0">
                <a:latin typeface="IBM Plex Sans" panose="020B0503050000000000"/>
                <a:ea typeface="ＭＳ Ｐゴシック" pitchFamily="34" charset="-128"/>
                <a:cs typeface="Arial" panose="020B0604020202020204" pitchFamily="34" charset="0"/>
              </a:rPr>
              <a:t>transform</a:t>
            </a:r>
            <a:r>
              <a:rPr lang="en-US" dirty="0">
                <a:latin typeface="IBM Plex Sans" panose="020B0503050000000000"/>
                <a:ea typeface="ＭＳ Ｐゴシック" pitchFamily="34" charset="-128"/>
                <a:cs typeface="Arial" panose="020B0604020202020204" pitchFamily="34" charset="0"/>
              </a:rPr>
              <a:t> the data by refining, shaping and cleansing it, using a robust set of transformation operations, and then deliver it with confidence to their desired target for analytical insight. </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The service is fully managed by IBM so you can sleep better at night. Pay-as-you-go and subscription pricing options are available so you can get started quickly. </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Data Refinery is powered by Spark for a speedy and responsive experience. It leverages Spark as it’s processing engine for performance and efficiency.  In fact, the move to Spark reduced the lines of code from 40 million down to 4 million.</a:t>
            </a:r>
          </a:p>
          <a:p>
            <a:pPr>
              <a:defRPr/>
            </a:pPr>
            <a:endParaRPr lang="en-US" dirty="0">
              <a:latin typeface="IBM Plex Sans" panose="020B0503050000000000"/>
              <a:ea typeface="ＭＳ Ｐゴシック" pitchFamily="34" charset="-128"/>
              <a:cs typeface="Arial" panose="020B0604020202020204" pitchFamily="34" charset="0"/>
            </a:endParaRPr>
          </a:p>
          <a:p>
            <a:pPr algn="l" defTabSz="942289" rtl="0" eaLnBrk="0" fontAlgn="base" hangingPunct="0">
              <a:spcBef>
                <a:spcPct val="30000"/>
              </a:spcBef>
              <a:spcAft>
                <a:spcPct val="0"/>
              </a:spcAft>
              <a:defRPr/>
            </a:pPr>
            <a:r>
              <a:rPr lang="en-US" dirty="0">
                <a:latin typeface="IBM Plex Sans" panose="020B0503050000000000"/>
                <a:ea typeface="ＭＳ Ｐゴシック" pitchFamily="34" charset="-128"/>
                <a:cs typeface="Arial" panose="020B0604020202020204" pitchFamily="34" charset="0"/>
              </a:rPr>
              <a:t>Data Refinery is available exclusively through </a:t>
            </a:r>
            <a:r>
              <a:rPr lang="en-US" dirty="0" err="1">
                <a:latin typeface="IBM Plex Sans" panose="020B0503050000000000"/>
                <a:ea typeface="ＭＳ Ｐゴシック" pitchFamily="34" charset="-128"/>
                <a:cs typeface="Arial" panose="020B0604020202020204" pitchFamily="34" charset="0"/>
              </a:rPr>
              <a:t>Bluemix</a:t>
            </a:r>
            <a:r>
              <a:rPr lang="en-US" dirty="0">
                <a:latin typeface="IBM Plex Sans" panose="020B0503050000000000"/>
                <a:ea typeface="ＭＳ Ｐゴシック" pitchFamily="34" charset="-128"/>
                <a:cs typeface="Arial" panose="020B0604020202020204" pitchFamily="34" charset="0"/>
              </a:rPr>
              <a:t> and can easily integrate data across different platforms, cloud and on-premises, and is seamlessly embedded and integrated within Watson Analytics.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altLang="en-US" dirty="0">
                <a:latin typeface="IBM Plex Sans" panose="020B0503050000000000"/>
                <a:ea typeface="ＭＳ Ｐゴシック" pitchFamily="34" charset="-128"/>
                <a:cs typeface="Arial" panose="020B0604020202020204" pitchFamily="34" charset="0"/>
              </a:rPr>
              <a:t>Data Refinery empowers non-technical and technical users </a:t>
            </a:r>
            <a:r>
              <a:rPr lang="en-US" dirty="0">
                <a:latin typeface="IBM Plex Sans" panose="020B0503050000000000"/>
                <a:ea typeface="ＭＳ Ｐゴシック" pitchFamily="34" charset="-128"/>
                <a:cs typeface="Arial" panose="020B0604020202020204" pitchFamily="34" charset="0"/>
              </a:rPr>
              <a:t>self-service access to their data from anywhere, anytime, making data simple for everyone </a:t>
            </a:r>
            <a:r>
              <a:rPr lang="en-US" altLang="en-US" dirty="0">
                <a:latin typeface="IBM Plex Sans" panose="020B0503050000000000"/>
                <a:ea typeface="ＭＳ Ｐゴシック" pitchFamily="34" charset="-128"/>
                <a:cs typeface="Arial" panose="020B0604020202020204" pitchFamily="34" charset="0"/>
              </a:rPr>
              <a:t>to put data to work. Business and citizen analysts, developers and data engineers benefit from the value of Data Refinery. However, the </a:t>
            </a:r>
            <a:r>
              <a:rPr lang="en-US" dirty="0">
                <a:latin typeface="IBM Plex Sans" panose="020B0503050000000000"/>
                <a:ea typeface="ＭＳ Ｐゴシック" pitchFamily="34" charset="-128"/>
                <a:cs typeface="Arial" panose="020B0604020202020204" pitchFamily="34" charset="0"/>
              </a:rPr>
              <a:t>primary personas targeted by Data Refinery are business owners and their staff; business and citizen analysts, data scientists and data engineers. Developers can take advantage of and utilize the Data Refinery Restful API, but they would not be considered a primary user of the service.</a:t>
            </a:r>
            <a:endParaRPr lang="en-US" altLang="en-US" dirty="0">
              <a:latin typeface="IBM Plex Sans" panose="020B0503050000000000"/>
              <a:ea typeface="ＭＳ Ｐゴシック" pitchFamily="34" charset="-128"/>
              <a:cs typeface="Arial" panose="020B0604020202020204" pitchFamily="34" charset="0"/>
            </a:endParaRP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Business and citizen analysts can easily find and use the data they need to accelerate data based business decisions using timely, accurate and trusted information. </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Data engineers can enable self-service data access to end users using elastic deployment through the cloud and deliver the data faster while maintaining important controls such as data governance and security. This allows them to </a:t>
            </a:r>
            <a:r>
              <a:rPr lang="en-US" altLang="en-US" dirty="0">
                <a:latin typeface="IBM Plex Sans" panose="020B0503050000000000"/>
                <a:ea typeface="ＭＳ Ｐゴシック" pitchFamily="34" charset="-128"/>
                <a:cs typeface="Arial" panose="020B0604020202020204" pitchFamily="34" charset="0"/>
              </a:rPr>
              <a:t>b</a:t>
            </a:r>
            <a:r>
              <a:rPr lang="en-US" dirty="0">
                <a:latin typeface="IBM Plex Sans" panose="020B0503050000000000"/>
                <a:ea typeface="ＭＳ Ｐゴシック" pitchFamily="34" charset="-128"/>
                <a:cs typeface="Arial" panose="020B0604020202020204" pitchFamily="34" charset="0"/>
              </a:rPr>
              <a:t>reak free from routine data requests and focus on additional value for an organization such as implementing and enforcing corporate standards, security, data governance and complex requirements.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And now, currently in beta, using the Data Design Flow feature of Data Refinery, data engineers can quickly build data pipelines and workflows to transform and move data without the need for deep ETL development skills.</a:t>
            </a:r>
          </a:p>
          <a:p>
            <a:pPr>
              <a:defRPr/>
            </a:pPr>
            <a:endParaRPr lang="en-US" dirty="0">
              <a:latin typeface="IBM Plex Sans" panose="020B0503050000000000"/>
              <a:ea typeface="ＭＳ Ｐゴシック" pitchFamily="34" charset="-128"/>
              <a:cs typeface="Arial" panose="020B0604020202020204" pitchFamily="34" charset="0"/>
            </a:endParaRPr>
          </a:p>
          <a:p>
            <a:pPr algn="l" defTabSz="942289" rtl="0" eaLnBrk="0" fontAlgn="base" hangingPunct="0">
              <a:spcBef>
                <a:spcPct val="30000"/>
              </a:spcBef>
              <a:spcAft>
                <a:spcPct val="0"/>
              </a:spcAft>
              <a:defRPr/>
            </a:pPr>
            <a:r>
              <a:rPr lang="en-US" dirty="0">
                <a:latin typeface="IBM Plex Sans" panose="020B0503050000000000"/>
                <a:ea typeface="ＭＳ Ｐゴシック" pitchFamily="34" charset="-128"/>
                <a:cs typeface="Arial" panose="020B0604020202020204" pitchFamily="34" charset="0"/>
              </a:rPr>
              <a:t>Developers can quickly develop data-rich applications by embedding the Data Refinery service REST API (Application Programming Interface) into new or existing applications.</a:t>
            </a:r>
          </a:p>
          <a:p>
            <a:pPr>
              <a:defRPr/>
            </a:pPr>
            <a:endParaRPr lang="en-US" dirty="0">
              <a:latin typeface="IBM Plex Sans" panose="020B0503050000000000"/>
              <a:ea typeface="ＭＳ Ｐゴシック" pitchFamily="34" charset="-128"/>
              <a:cs typeface="Arial" panose="020B0604020202020204" pitchFamily="34" charset="0"/>
            </a:endParaRPr>
          </a:p>
          <a:p>
            <a:pPr>
              <a:defRPr/>
            </a:pPr>
            <a:r>
              <a:rPr lang="en-US" dirty="0">
                <a:latin typeface="IBM Plex Sans" panose="020B0503050000000000"/>
                <a:ea typeface="ＭＳ Ｐゴシック" pitchFamily="34" charset="-128"/>
                <a:cs typeface="Arial" panose="020B0604020202020204" pitchFamily="34" charset="0"/>
              </a:rPr>
              <a:t>Data Refinery saves time and resources by reducing the effort to provision trusted data and make it fit for use.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6211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214403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800887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5</a:t>
            </a:fld>
            <a:endParaRPr lang="en-US" dirty="0"/>
          </a:p>
        </p:txBody>
      </p:sp>
    </p:spTree>
    <p:extLst>
      <p:ext uri="{BB962C8B-B14F-4D97-AF65-F5344CB8AC3E}">
        <p14:creationId xmlns:p14="http://schemas.microsoft.com/office/powerpoint/2010/main" val="908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203531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60934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18553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198449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Traditional machine learning</a:t>
            </a:r>
            <a:r>
              <a:rPr lang="en-US" baseline="0" dirty="0"/>
              <a:t>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152511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DA13E0D-EE34-7C47-9747-1EDB1FAEA97C}" type="slidenum">
              <a:rPr lang="en-US" smtClean="0"/>
              <a:t>19</a:t>
            </a:fld>
            <a:endParaRPr lang="en-US"/>
          </a:p>
        </p:txBody>
      </p:sp>
    </p:spTree>
    <p:extLst>
      <p:ext uri="{BB962C8B-B14F-4D97-AF65-F5344CB8AC3E}">
        <p14:creationId xmlns:p14="http://schemas.microsoft.com/office/powerpoint/2010/main" val="391917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emf"/><Relationship Id="rId3" Type="http://schemas.openxmlformats.org/officeDocument/2006/relationships/hyperlink" Target="https://www.ibm.com/watson/"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emf"/><Relationship Id="rId3"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emf"/><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 Id="rId3" Type="http://schemas.openxmlformats.org/officeDocument/2006/relationships/hyperlink" Target="https://www.ibm.com/watson/" TargetMode="Externa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hyperlink" Target="https://www.ibm.com/watson/"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hyperlink" Target="https://www.ibm.com/watson/"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emf"/><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1327"/>
            <a:ext cx="811723" cy="756705"/>
          </a:xfrm>
          <a:prstGeom prst="rect">
            <a:avLst/>
          </a:prstGeom>
        </p:spPr>
      </p:pic>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84809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 2018 IBM Corporation                 </a:t>
            </a:r>
          </a:p>
        </p:txBody>
      </p:sp>
    </p:spTree>
    <p:extLst>
      <p:ext uri="{BB962C8B-B14F-4D97-AF65-F5344CB8AC3E}">
        <p14:creationId xmlns:p14="http://schemas.microsoft.com/office/powerpoint/2010/main" val="1256806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rgbClr val="141140"/>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3950"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400" dirty="0"/>
              <a:t/>
            </a:r>
            <a:br>
              <a:rPr lang="en-US" sz="1400" dirty="0"/>
            </a:br>
            <a:r>
              <a:rPr lang="en-US" sz="1400" dirty="0"/>
              <a:t/>
            </a: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3586674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0687"/>
            <a:ext cx="812409" cy="757345"/>
          </a:xfrm>
          <a:prstGeom prst="rect">
            <a:avLst/>
          </a:prstGeom>
        </p:spPr>
      </p:pic>
    </p:spTree>
    <p:extLst>
      <p:ext uri="{BB962C8B-B14F-4D97-AF65-F5344CB8AC3E}">
        <p14:creationId xmlns:p14="http://schemas.microsoft.com/office/powerpoint/2010/main" val="17407124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600" y="4726051"/>
            <a:ext cx="478763" cy="192024"/>
          </a:xfrm>
          <a:prstGeom prst="rect">
            <a:avLst/>
          </a:prstGeom>
        </p:spPr>
      </p:pic>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r="23815" b="32400"/>
          <a:stretch/>
        </p:blipFill>
        <p:spPr>
          <a:xfrm>
            <a:off x="3586482" y="549847"/>
            <a:ext cx="5553449" cy="4593653"/>
          </a:xfrm>
          <a:prstGeom prst="rect">
            <a:avLst/>
          </a:prstGeom>
        </p:spPr>
      </p:pic>
    </p:spTree>
    <p:extLst>
      <p:ext uri="{BB962C8B-B14F-4D97-AF65-F5344CB8AC3E}">
        <p14:creationId xmlns:p14="http://schemas.microsoft.com/office/powerpoint/2010/main" val="2978027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46488" y="4386453"/>
            <a:ext cx="568912" cy="530352"/>
          </a:xfrm>
          <a:prstGeom prst="rect">
            <a:avLst/>
          </a:prstGeom>
        </p:spPr>
      </p:pic>
      <p:pic>
        <p:nvPicPr>
          <p:cNvPr id="8" name="Picture 7"/>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8599" y="4613682"/>
            <a:ext cx="478763" cy="192024"/>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 2018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 2018 IBM Corporation                 </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3950"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400" dirty="0"/>
              <a:t/>
            </a:r>
            <a:br>
              <a:rPr lang="en-US" sz="1400" dirty="0"/>
            </a:br>
            <a:r>
              <a:rPr lang="en-US" sz="1400" dirty="0"/>
              <a:t/>
            </a: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896886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Dark Blank">
    <p:spTree>
      <p:nvGrpSpPr>
        <p:cNvPr id="1" name=""/>
        <p:cNvGrpSpPr/>
        <p:nvPr/>
      </p:nvGrpSpPr>
      <p:grpSpPr>
        <a:xfrm>
          <a:off x="0" y="0"/>
          <a:ext cx="0" cy="0"/>
          <a:chOff x="0" y="0"/>
          <a:chExt cx="0" cy="0"/>
        </a:xfrm>
      </p:grpSpPr>
      <p:sp>
        <p:nvSpPr>
          <p:cNvPr id="429" name="Text Placeholder 15"/>
          <p:cNvSpPr>
            <a:spLocks noGrp="1"/>
          </p:cNvSpPr>
          <p:nvPr>
            <p:ph type="body" sz="quarter" idx="13"/>
          </p:nvPr>
        </p:nvSpPr>
        <p:spPr>
          <a:xfrm>
            <a:off x="190500" y="190501"/>
            <a:ext cx="3018186" cy="390917"/>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2">
                    <a:satOff val="-3637"/>
                    <a:lumOff val="-17764"/>
                  </a:schemeClr>
                </a:solidFill>
                <a:latin typeface="Arial"/>
                <a:ea typeface="Arial"/>
                <a:cs typeface="Arial"/>
                <a:sym typeface="Arial"/>
              </a:defRPr>
            </a:lvl1pPr>
          </a:lstStyle>
          <a:p>
            <a:r>
              <a:t>Slide Title</a:t>
            </a:r>
          </a:p>
        </p:txBody>
      </p:sp>
      <p:sp>
        <p:nvSpPr>
          <p:cNvPr id="430" name="Slide Number"/>
          <p:cNvSpPr txBox="1">
            <a:spLocks noGrp="1"/>
          </p:cNvSpPr>
          <p:nvPr>
            <p:ph type="sldNum" sz="quarter" idx="2"/>
          </p:nvPr>
        </p:nvSpPr>
        <p:spPr>
          <a:xfrm>
            <a:off x="80508" y="4877717"/>
            <a:ext cx="205242" cy="198192"/>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58785333"/>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9089" y="219075"/>
            <a:ext cx="8550544" cy="29623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8952114"/>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411480"/>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
        <p:nvSpPr>
          <p:cNvPr id="72" name="Shape 72"/>
          <p:cNvSpPr>
            <a:spLocks noGrp="1"/>
          </p:cNvSpPr>
          <p:nvPr>
            <p:ph type="title"/>
          </p:nvPr>
        </p:nvSpPr>
        <p:spPr>
          <a:xfrm>
            <a:off x="228600" y="173736"/>
            <a:ext cx="4474777" cy="914401"/>
          </a:xfrm>
          <a:prstGeom prst="rect">
            <a:avLst/>
          </a:prstGeom>
        </p:spPr>
        <p:txBody>
          <a:bodyPr>
            <a:normAutofit/>
          </a:bodyPr>
          <a:lstStyle>
            <a:lvl1pPr>
              <a:lnSpc>
                <a:spcPct val="100000"/>
              </a:lnSpc>
              <a:defRPr sz="2400"/>
            </a:lvl1pPr>
          </a:lstStyle>
          <a:p>
            <a:r>
              <a:t>Title Text</a:t>
            </a:r>
          </a:p>
        </p:txBody>
      </p:sp>
      <p:sp>
        <p:nvSpPr>
          <p:cNvPr id="2" name="TextBox 1"/>
          <p:cNvSpPr txBox="1"/>
          <p:nvPr userDrawn="1"/>
        </p:nvSpPr>
        <p:spPr>
          <a:xfrm>
            <a:off x="3961547" y="4906718"/>
            <a:ext cx="1342673"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hangingPunct="0"/>
            <a:r>
              <a:rPr lang="en-US" sz="1000" smtClean="0">
                <a:solidFill>
                  <a:srgbClr val="FFFFFF"/>
                </a:solidFill>
                <a:latin typeface="IBM Plex Sans Light" charset="0"/>
                <a:ea typeface="IBM Plex Sans Light" charset="0"/>
                <a:cs typeface="IBM Plex Sans Light" charset="0"/>
                <a:sym typeface="Arial"/>
              </a:rPr>
              <a:t>IBM Internal Use Only</a:t>
            </a:r>
            <a:endParaRPr lang="en-US" sz="1000">
              <a:solidFill>
                <a:srgbClr val="FFFFFF"/>
              </a:solidFill>
              <a:latin typeface="IBM Plex Sans Light" charset="0"/>
              <a:ea typeface="IBM Plex Sans Light" charset="0"/>
              <a:cs typeface="IBM Plex Sans Light" charset="0"/>
              <a:sym typeface="Arial"/>
            </a:endParaRPr>
          </a:p>
        </p:txBody>
      </p:sp>
    </p:spTree>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Full-slide imag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195A1A09-CE3D-4474-A68A-625BA380142A}"/>
              </a:ext>
            </a:extLst>
          </p:cNvPr>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E5E"/>
              </a:solidFill>
            </a:endParaRPr>
          </a:p>
        </p:txBody>
      </p:sp>
      <p:sp>
        <p:nvSpPr>
          <p:cNvPr id="6" name="Page #">
            <a:extLst>
              <a:ext uri="{FF2B5EF4-FFF2-40B4-BE49-F238E27FC236}">
                <a16:creationId xmlns="" xmlns:a16="http://schemas.microsoft.com/office/drawing/2014/main" id="{3938928D-BE96-488E-B2F1-C8292207E506}"/>
              </a:ext>
            </a:extLst>
          </p:cNvPr>
          <p:cNvSpPr txBox="1"/>
          <p:nvPr userDrawn="1"/>
        </p:nvSpPr>
        <p:spPr>
          <a:xfrm>
            <a:off x="7086600" y="4983163"/>
            <a:ext cx="1828800" cy="92075"/>
          </a:xfrm>
          <a:prstGeom prst="rect">
            <a:avLst/>
          </a:prstGeom>
          <a:noFill/>
        </p:spPr>
        <p:txBody>
          <a:bodyPr lIns="0" tIns="0" rIns="0" bIns="0"/>
          <a:lstStyle/>
          <a:p>
            <a:pPr algn="r">
              <a:defRPr/>
            </a:pPr>
            <a:fld id="{1FECD509-1045-4526-9B9F-DE181C2F3622}" type="slidenum">
              <a:rPr lang="en-US" sz="600" b="1" kern="600" spc="70">
                <a:solidFill>
                  <a:srgbClr val="003BC9"/>
                </a:solidFill>
                <a:cs typeface="Arial" panose="020B0604020202020204" pitchFamily="34" charset="0"/>
              </a:rPr>
              <a:pPr algn="r">
                <a:defRPr/>
              </a:pPr>
              <a:t>‹#›</a:t>
            </a:fld>
            <a:endParaRPr lang="en-US" sz="600" b="1" kern="600" spc="70" dirty="0">
              <a:solidFill>
                <a:srgbClr val="003BC9"/>
              </a:solidFill>
              <a:cs typeface="Arial" panose="020B0604020202020204" pitchFamily="34" charset="0"/>
            </a:endParaRPr>
          </a:p>
        </p:txBody>
      </p:sp>
      <p:sp>
        <p:nvSpPr>
          <p:cNvPr id="8" name="2016 Copyright">
            <a:extLst>
              <a:ext uri="{FF2B5EF4-FFF2-40B4-BE49-F238E27FC236}">
                <a16:creationId xmlns="" xmlns:a16="http://schemas.microsoft.com/office/drawing/2014/main" id="{80F47F2E-1F55-45F3-9BE9-BCD81E32A2EA}"/>
              </a:ext>
            </a:extLst>
          </p:cNvPr>
          <p:cNvSpPr txBox="1"/>
          <p:nvPr userDrawn="1"/>
        </p:nvSpPr>
        <p:spPr>
          <a:xfrm>
            <a:off x="136525" y="4983163"/>
            <a:ext cx="4648200" cy="92075"/>
          </a:xfrm>
          <a:prstGeom prst="rect">
            <a:avLst/>
          </a:prstGeom>
          <a:noFill/>
        </p:spPr>
        <p:txBody>
          <a:bodyPr lIns="0" tIns="0" rIns="0" bIns="0">
            <a:spAutoFit/>
          </a:bodyPr>
          <a:lstStyle/>
          <a:p>
            <a:pPr>
              <a:defRPr/>
            </a:pPr>
            <a:r>
              <a:rPr lang="en-US" sz="600" kern="600" spc="70" dirty="0">
                <a:solidFill>
                  <a:srgbClr val="003BC9"/>
                </a:solidFill>
                <a:cs typeface="Arial" pitchFamily="34" charset="0"/>
              </a:rPr>
              <a:t>© 2018 FORRESTER. REPRODUCTION PROHIBITED.</a:t>
            </a:r>
          </a:p>
        </p:txBody>
      </p:sp>
      <p:sp>
        <p:nvSpPr>
          <p:cNvPr id="7" name="Bottom caption"/>
          <p:cNvSpPr>
            <a:spLocks noGrp="1"/>
          </p:cNvSpPr>
          <p:nvPr>
            <p:ph type="body" sz="quarter" idx="12"/>
          </p:nvPr>
        </p:nvSpPr>
        <p:spPr>
          <a:xfrm>
            <a:off x="365760" y="3467802"/>
            <a:ext cx="8412480" cy="1261884"/>
          </a:xfrm>
          <a:solidFill>
            <a:schemeClr val="tx1">
              <a:alpha val="70000"/>
            </a:schemeClr>
          </a:solidFill>
        </p:spPr>
        <p:txBody>
          <a:bodyPr lIns="137160" tIns="228600" rIns="137160" bIns="228600" anchor="b">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a:t>Edit Master text styles</a:t>
            </a:r>
          </a:p>
        </p:txBody>
      </p:sp>
      <p:sp>
        <p:nvSpPr>
          <p:cNvPr id="4" name="Middle caption"/>
          <p:cNvSpPr>
            <a:spLocks noGrp="1"/>
          </p:cNvSpPr>
          <p:nvPr>
            <p:ph type="body" sz="quarter" idx="11"/>
          </p:nvPr>
        </p:nvSpPr>
        <p:spPr>
          <a:xfrm>
            <a:off x="365760" y="2140863"/>
            <a:ext cx="8412480" cy="861774"/>
          </a:xfrm>
          <a:solidFill>
            <a:schemeClr val="tx1">
              <a:alpha val="70000"/>
            </a:schemeClr>
          </a:solidFill>
        </p:spPr>
        <p:txBody>
          <a:bodyPr lIns="137160" tIns="228600" rIns="137160" bIns="228600" anchor="ctr">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a:t>Edit Master text styles</a:t>
            </a:r>
          </a:p>
        </p:txBody>
      </p:sp>
      <p:sp>
        <p:nvSpPr>
          <p:cNvPr id="3" name="Top caption"/>
          <p:cNvSpPr>
            <a:spLocks noGrp="1"/>
          </p:cNvSpPr>
          <p:nvPr>
            <p:ph type="body" sz="quarter" idx="10"/>
          </p:nvPr>
        </p:nvSpPr>
        <p:spPr>
          <a:xfrm>
            <a:off x="365760" y="411480"/>
            <a:ext cx="8412480" cy="861774"/>
          </a:xfrm>
          <a:solidFill>
            <a:schemeClr val="tx1">
              <a:alpha val="70000"/>
            </a:schemeClr>
          </a:solidFill>
        </p:spPr>
        <p:txBody>
          <a:bodyPr lIns="137160" tIns="228600" rIns="137160" bIns="22860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a:t>Edit Master text styles</a:t>
            </a:r>
          </a:p>
        </p:txBody>
      </p:sp>
    </p:spTree>
    <p:extLst/>
  </p:cSld>
  <p:clrMapOvr>
    <a:masterClrMapping/>
  </p:clrMapOvr>
  <p:transition spd="med">
    <p:fade/>
  </p:transition>
  <p:hf sldNum="0"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1" y="549847"/>
            <a:ext cx="5557520" cy="4593653"/>
          </a:xfrm>
          <a:prstGeom prst="rect">
            <a:avLst/>
          </a:prstGeom>
        </p:spPr>
      </p:pic>
      <p:pic>
        <p:nvPicPr>
          <p:cNvPr id="45" name="Picture 4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726049"/>
            <a:ext cx="486170" cy="192026"/>
          </a:xfrm>
          <a:prstGeom prst="rect">
            <a:avLst/>
          </a:prstGeom>
        </p:spPr>
      </p:pic>
    </p:spTree>
    <p:extLst>
      <p:ext uri="{BB962C8B-B14F-4D97-AF65-F5344CB8AC3E}">
        <p14:creationId xmlns:p14="http://schemas.microsoft.com/office/powerpoint/2010/main" val="861737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613931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1840372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939236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5969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331550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6" y="4378560"/>
            <a:ext cx="566641" cy="528235"/>
          </a:xfrm>
          <a:prstGeom prst="rect">
            <a:avLst/>
          </a:prstGeom>
        </p:spPr>
      </p:pic>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613682"/>
            <a:ext cx="486170" cy="192026"/>
          </a:xfrm>
          <a:prstGeom prst="rect">
            <a:avLst/>
          </a:prstGeom>
        </p:spPr>
      </p:pic>
    </p:spTree>
    <p:extLst>
      <p:ext uri="{BB962C8B-B14F-4D97-AF65-F5344CB8AC3E}">
        <p14:creationId xmlns:p14="http://schemas.microsoft.com/office/powerpoint/2010/main" val="520141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742464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2135056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4"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400" dirty="0"/>
              <a:t/>
            </a:r>
            <a:br>
              <a:rPr lang="en-US" sz="1400" dirty="0"/>
            </a:br>
            <a:r>
              <a:rPr lang="en-US" sz="1400" dirty="0"/>
              <a:t/>
            </a: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731088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r>
              <a:rPr lang="en-US" smtClean="0"/>
              <a:t>Click to edit Master title style</a:t>
            </a:r>
            <a:endParaRPr dirty="0"/>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 2018 IBM Corporation                 </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998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t>© 2018 IBM Corporation                 </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59" y="4388570"/>
            <a:ext cx="566641" cy="52823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1"/>
            <a:ext cx="2590800" cy="207749"/>
          </a:xfrm>
          <a:prstGeom prst="rect">
            <a:avLst/>
          </a:prstGeom>
          <a:noFill/>
        </p:spPr>
        <p:txBody>
          <a:bodyPr>
            <a:spAutoFit/>
          </a:bodyPr>
          <a:lstStyle/>
          <a:p>
            <a:pPr algn="ctr" eaLnBrk="1" hangingPunct="1">
              <a:defRPr/>
            </a:pPr>
            <a:r>
              <a:rPr lang="en-US" sz="750" kern="0" spc="-23" dirty="0">
                <a:latin typeface="Arial"/>
                <a:cs typeface="Arial"/>
              </a:rPr>
              <a:t>IBM Confidential</a:t>
            </a:r>
          </a:p>
        </p:txBody>
      </p:sp>
      <p:sp>
        <p:nvSpPr>
          <p:cNvPr id="2" name="Title 1"/>
          <p:cNvSpPr>
            <a:spLocks noGrp="1"/>
          </p:cNvSpPr>
          <p:nvPr>
            <p:ph type="title"/>
          </p:nvPr>
        </p:nvSpPr>
        <p:spPr>
          <a:xfrm>
            <a:off x="875507"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154616"/>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1327"/>
            <a:ext cx="811723" cy="756705"/>
          </a:xfrm>
          <a:prstGeom prst="rect">
            <a:avLst/>
          </a:prstGeom>
        </p:spPr>
      </p:pic>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862360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1" y="549847"/>
            <a:ext cx="5557520" cy="4593653"/>
          </a:xfrm>
          <a:prstGeom prst="rect">
            <a:avLst/>
          </a:prstGeom>
        </p:spPr>
      </p:pic>
      <p:pic>
        <p:nvPicPr>
          <p:cNvPr id="46" name="Picture 4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721286"/>
            <a:ext cx="486170" cy="192026"/>
          </a:xfrm>
          <a:prstGeom prst="rect">
            <a:avLst/>
          </a:prstGeom>
        </p:spPr>
      </p:pic>
    </p:spTree>
    <p:extLst>
      <p:ext uri="{BB962C8B-B14F-4D97-AF65-F5344CB8AC3E}">
        <p14:creationId xmlns:p14="http://schemas.microsoft.com/office/powerpoint/2010/main" val="5929552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6" y="4378560"/>
            <a:ext cx="566641" cy="528235"/>
          </a:xfrm>
          <a:prstGeom prst="rect">
            <a:avLst/>
          </a:prstGeom>
        </p:spPr>
      </p:pic>
      <p:pic>
        <p:nvPicPr>
          <p:cNvPr id="49" name="Picture 4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613682"/>
            <a:ext cx="486170" cy="192026"/>
          </a:xfrm>
          <a:prstGeom prst="rect">
            <a:avLst/>
          </a:prstGeom>
        </p:spPr>
      </p:pic>
    </p:spTree>
    <p:extLst>
      <p:ext uri="{BB962C8B-B14F-4D97-AF65-F5344CB8AC3E}">
        <p14:creationId xmlns:p14="http://schemas.microsoft.com/office/powerpoint/2010/main" val="1243456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de-DE"/>
              <a:t>© 2018 IBM Corporation                 </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59" y="4388570"/>
            <a:ext cx="566641" cy="52823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de-DE"/>
              <a:t>© 2018 IBM Corporation                 </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 2018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228600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4" y="2211396"/>
            <a:ext cx="2941052" cy="366378"/>
          </a:xfrm>
          <a:prstGeom prst="rect">
            <a:avLst/>
          </a:prstGeom>
        </p:spPr>
      </p:pic>
      <p:sp>
        <p:nvSpPr>
          <p:cNvPr id="7"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r>
              <a:rPr lang="en-US" sz="1400" dirty="0"/>
              <a:t/>
            </a:r>
            <a:br>
              <a:rPr lang="en-US" sz="1400" dirty="0"/>
            </a:br>
            <a:r>
              <a:rPr lang="en-US" sz="1400" dirty="0"/>
              <a:t/>
            </a: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1212701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0687"/>
            <a:ext cx="812409" cy="757345"/>
          </a:xfrm>
          <a:prstGeom prst="rect">
            <a:avLst/>
          </a:prstGeom>
        </p:spPr>
      </p:pic>
    </p:spTree>
    <p:extLst>
      <p:ext uri="{BB962C8B-B14F-4D97-AF65-F5344CB8AC3E}">
        <p14:creationId xmlns:p14="http://schemas.microsoft.com/office/powerpoint/2010/main" val="789478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smtClean="0"/>
              <a:t>Drag picture to placeholder or click icon to add</a:t>
            </a:r>
            <a:endParaRPr lang="en-US"/>
          </a:p>
        </p:txBody>
      </p:sp>
    </p:spTree>
    <p:extLst>
      <p:ext uri="{BB962C8B-B14F-4D97-AF65-F5344CB8AC3E}">
        <p14:creationId xmlns:p14="http://schemas.microsoft.com/office/powerpoint/2010/main" val="1675255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600" y="4726051"/>
            <a:ext cx="478763" cy="192024"/>
          </a:xfrm>
          <a:prstGeom prst="rect">
            <a:avLst/>
          </a:prstGeom>
        </p:spPr>
      </p:pic>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r="23815" b="32400"/>
          <a:stretch/>
        </p:blipFill>
        <p:spPr>
          <a:xfrm>
            <a:off x="3586482" y="549847"/>
            <a:ext cx="5553449" cy="4593653"/>
          </a:xfrm>
          <a:prstGeom prst="rect">
            <a:avLst/>
          </a:prstGeom>
        </p:spPr>
      </p:pic>
    </p:spTree>
    <p:extLst>
      <p:ext uri="{BB962C8B-B14F-4D97-AF65-F5344CB8AC3E}">
        <p14:creationId xmlns:p14="http://schemas.microsoft.com/office/powerpoint/2010/main" val="15182186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6488" y="4386453"/>
            <a:ext cx="568912" cy="530352"/>
          </a:xfrm>
          <a:prstGeom prst="rect">
            <a:avLst/>
          </a:prstGeom>
        </p:spPr>
      </p:pic>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613682"/>
            <a:ext cx="478763" cy="192024"/>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 2018 IBM Corporation                 </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366017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171387111"/>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0.xml"/><Relationship Id="rId21" Type="http://schemas.openxmlformats.org/officeDocument/2006/relationships/slideLayout" Target="../slideLayouts/slideLayout61.xml"/><Relationship Id="rId22" Type="http://schemas.openxmlformats.org/officeDocument/2006/relationships/slideLayout" Target="../slideLayouts/slideLayout62.xml"/><Relationship Id="rId23" Type="http://schemas.openxmlformats.org/officeDocument/2006/relationships/slideLayout" Target="../slideLayouts/slideLayout63.xml"/><Relationship Id="rId24" Type="http://schemas.openxmlformats.org/officeDocument/2006/relationships/slideLayout" Target="../slideLayouts/slideLayout64.xml"/><Relationship Id="rId25" Type="http://schemas.openxmlformats.org/officeDocument/2006/relationships/slideLayout" Target="../slideLayouts/slideLayout65.xml"/><Relationship Id="rId26" Type="http://schemas.openxmlformats.org/officeDocument/2006/relationships/slideLayout" Target="../slideLayouts/slideLayout66.xml"/><Relationship Id="rId27" Type="http://schemas.openxmlformats.org/officeDocument/2006/relationships/slideLayout" Target="../slideLayouts/slideLayout67.xml"/><Relationship Id="rId28" Type="http://schemas.openxmlformats.org/officeDocument/2006/relationships/slideLayout" Target="../slideLayouts/slideLayout68.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30" Type="http://schemas.openxmlformats.org/officeDocument/2006/relationships/slideLayout" Target="../slideLayouts/slideLayout70.xml"/><Relationship Id="rId31" Type="http://schemas.openxmlformats.org/officeDocument/2006/relationships/slideLayout" Target="../slideLayouts/slideLayout71.xml"/><Relationship Id="rId32" Type="http://schemas.openxmlformats.org/officeDocument/2006/relationships/slideLayout" Target="../slideLayouts/slideLayout72.xml"/><Relationship Id="rId9" Type="http://schemas.openxmlformats.org/officeDocument/2006/relationships/slideLayout" Target="../slideLayouts/slideLayout49.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3" Type="http://schemas.openxmlformats.org/officeDocument/2006/relationships/slideLayout" Target="../slideLayouts/slideLayout73.xml"/><Relationship Id="rId34" Type="http://schemas.openxmlformats.org/officeDocument/2006/relationships/slideLayout" Target="../slideLayouts/slideLayout74.xml"/><Relationship Id="rId35" Type="http://schemas.openxmlformats.org/officeDocument/2006/relationships/slideLayout" Target="../slideLayouts/slideLayout75.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37" Type="http://schemas.openxmlformats.org/officeDocument/2006/relationships/slideLayout" Target="../slideLayouts/slideLayout77.xml"/><Relationship Id="rId38" Type="http://schemas.openxmlformats.org/officeDocument/2006/relationships/slideLayout" Target="../slideLayouts/slideLayout78.xml"/><Relationship Id="rId3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8.xml"/><Relationship Id="rId21" Type="http://schemas.openxmlformats.org/officeDocument/2006/relationships/slideLayout" Target="../slideLayouts/slideLayout99.xml"/><Relationship Id="rId22" Type="http://schemas.openxmlformats.org/officeDocument/2006/relationships/slideLayout" Target="../slideLayouts/slideLayout100.xml"/><Relationship Id="rId23" Type="http://schemas.openxmlformats.org/officeDocument/2006/relationships/slideLayout" Target="../slideLayouts/slideLayout101.xml"/><Relationship Id="rId24" Type="http://schemas.openxmlformats.org/officeDocument/2006/relationships/slideLayout" Target="../slideLayouts/slideLayout102.xml"/><Relationship Id="rId25" Type="http://schemas.openxmlformats.org/officeDocument/2006/relationships/slideLayout" Target="../slideLayouts/slideLayout103.xml"/><Relationship Id="rId26" Type="http://schemas.openxmlformats.org/officeDocument/2006/relationships/slideLayout" Target="../slideLayouts/slideLayout104.xml"/><Relationship Id="rId27" Type="http://schemas.openxmlformats.org/officeDocument/2006/relationships/slideLayout" Target="../slideLayouts/slideLayout105.xml"/><Relationship Id="rId28" Type="http://schemas.openxmlformats.org/officeDocument/2006/relationships/slideLayout" Target="../slideLayouts/slideLayout106.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30" Type="http://schemas.openxmlformats.org/officeDocument/2006/relationships/slideLayout" Target="../slideLayouts/slideLayout108.xml"/><Relationship Id="rId31" Type="http://schemas.openxmlformats.org/officeDocument/2006/relationships/slideLayout" Target="../slideLayouts/slideLayout109.xml"/><Relationship Id="rId32" Type="http://schemas.openxmlformats.org/officeDocument/2006/relationships/slideLayout" Target="../slideLayouts/slideLayout110.xml"/><Relationship Id="rId9" Type="http://schemas.openxmlformats.org/officeDocument/2006/relationships/slideLayout" Target="../slideLayouts/slideLayout87.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33" Type="http://schemas.openxmlformats.org/officeDocument/2006/relationships/slideLayout" Target="../slideLayouts/slideLayout111.xml"/><Relationship Id="rId34" Type="http://schemas.openxmlformats.org/officeDocument/2006/relationships/slideLayout" Target="../slideLayouts/slideLayout112.xml"/><Relationship Id="rId35" Type="http://schemas.openxmlformats.org/officeDocument/2006/relationships/slideLayout" Target="../slideLayouts/slideLayout113.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Relationship Id="rId19" Type="http://schemas.openxmlformats.org/officeDocument/2006/relationships/slideLayout" Target="../slideLayouts/slideLayout97.xml"/><Relationship Id="rId37" Type="http://schemas.openxmlformats.org/officeDocument/2006/relationships/slideLayout" Target="../slideLayouts/slideLayout115.xml"/><Relationship Id="rId3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35.xml"/><Relationship Id="rId21" Type="http://schemas.openxmlformats.org/officeDocument/2006/relationships/slideLayout" Target="../slideLayouts/slideLayout136.xml"/><Relationship Id="rId22" Type="http://schemas.openxmlformats.org/officeDocument/2006/relationships/slideLayout" Target="../slideLayouts/slideLayout137.xml"/><Relationship Id="rId23" Type="http://schemas.openxmlformats.org/officeDocument/2006/relationships/slideLayout" Target="../slideLayouts/slideLayout138.xml"/><Relationship Id="rId24" Type="http://schemas.openxmlformats.org/officeDocument/2006/relationships/slideLayout" Target="../slideLayouts/slideLayout139.xml"/><Relationship Id="rId25" Type="http://schemas.openxmlformats.org/officeDocument/2006/relationships/slideLayout" Target="../slideLayouts/slideLayout140.xml"/><Relationship Id="rId26" Type="http://schemas.openxmlformats.org/officeDocument/2006/relationships/slideLayout" Target="../slideLayouts/slideLayout141.xml"/><Relationship Id="rId27" Type="http://schemas.openxmlformats.org/officeDocument/2006/relationships/slideLayout" Target="../slideLayouts/slideLayout142.xml"/><Relationship Id="rId28" Type="http://schemas.openxmlformats.org/officeDocument/2006/relationships/slideLayout" Target="../slideLayouts/slideLayout143.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30" Type="http://schemas.openxmlformats.org/officeDocument/2006/relationships/slideLayout" Target="../slideLayouts/slideLayout145.xml"/><Relationship Id="rId31" Type="http://schemas.openxmlformats.org/officeDocument/2006/relationships/slideLayout" Target="../slideLayouts/slideLayout146.xml"/><Relationship Id="rId32" Type="http://schemas.openxmlformats.org/officeDocument/2006/relationships/slideLayout" Target="../slideLayouts/slideLayout147.xml"/><Relationship Id="rId9" Type="http://schemas.openxmlformats.org/officeDocument/2006/relationships/slideLayout" Target="../slideLayouts/slideLayout124.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33" Type="http://schemas.openxmlformats.org/officeDocument/2006/relationships/slideLayout" Target="../slideLayouts/slideLayout148.xml"/><Relationship Id="rId34" Type="http://schemas.openxmlformats.org/officeDocument/2006/relationships/slideLayout" Target="../slideLayouts/slideLayout149.xml"/><Relationship Id="rId35" Type="http://schemas.openxmlformats.org/officeDocument/2006/relationships/slideLayout" Target="../slideLayouts/slideLayout150.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37" Type="http://schemas.openxmlformats.org/officeDocument/2006/relationships/slideLayout" Target="../slideLayouts/slideLayout152.xml"/><Relationship Id="rId38" Type="http://schemas.openxmlformats.org/officeDocument/2006/relationships/slideLayout" Target="../slideLayouts/slideLayout153.xml"/><Relationship Id="rId39" Type="http://schemas.openxmlformats.org/officeDocument/2006/relationships/slideLayout" Target="../slideLayouts/slideLayout154.xml"/><Relationship Id="rId4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74.xml"/><Relationship Id="rId21" Type="http://schemas.openxmlformats.org/officeDocument/2006/relationships/slideLayout" Target="../slideLayouts/slideLayout175.xml"/><Relationship Id="rId22" Type="http://schemas.openxmlformats.org/officeDocument/2006/relationships/slideLayout" Target="../slideLayouts/slideLayout176.xml"/><Relationship Id="rId23" Type="http://schemas.openxmlformats.org/officeDocument/2006/relationships/slideLayout" Target="../slideLayouts/slideLayout177.xml"/><Relationship Id="rId24" Type="http://schemas.openxmlformats.org/officeDocument/2006/relationships/slideLayout" Target="../slideLayouts/slideLayout178.xml"/><Relationship Id="rId25" Type="http://schemas.openxmlformats.org/officeDocument/2006/relationships/slideLayout" Target="../slideLayouts/slideLayout179.xml"/><Relationship Id="rId26" Type="http://schemas.openxmlformats.org/officeDocument/2006/relationships/slideLayout" Target="../slideLayouts/slideLayout180.xml"/><Relationship Id="rId27" Type="http://schemas.openxmlformats.org/officeDocument/2006/relationships/slideLayout" Target="../slideLayouts/slideLayout181.xml"/><Relationship Id="rId28" Type="http://schemas.openxmlformats.org/officeDocument/2006/relationships/slideLayout" Target="../slideLayouts/slideLayout182.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30" Type="http://schemas.openxmlformats.org/officeDocument/2006/relationships/slideLayout" Target="../slideLayouts/slideLayout184.xml"/><Relationship Id="rId31" Type="http://schemas.openxmlformats.org/officeDocument/2006/relationships/slideLayout" Target="../slideLayouts/slideLayout185.xml"/><Relationship Id="rId32" Type="http://schemas.openxmlformats.org/officeDocument/2006/relationships/slideLayout" Target="../slideLayouts/slideLayout186.xml"/><Relationship Id="rId9" Type="http://schemas.openxmlformats.org/officeDocument/2006/relationships/slideLayout" Target="../slideLayouts/slideLayout163.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33" Type="http://schemas.openxmlformats.org/officeDocument/2006/relationships/slideLayout" Target="../slideLayouts/slideLayout187.xml"/><Relationship Id="rId34" Type="http://schemas.openxmlformats.org/officeDocument/2006/relationships/slideLayout" Target="../slideLayouts/slideLayout188.xml"/><Relationship Id="rId35" Type="http://schemas.openxmlformats.org/officeDocument/2006/relationships/slideLayout" Target="../slideLayouts/slideLayout189.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37" Type="http://schemas.openxmlformats.org/officeDocument/2006/relationships/slideLayout" Target="../slideLayouts/slideLayout191.xml"/><Relationship Id="rId38" Type="http://schemas.openxmlformats.org/officeDocument/2006/relationships/slideLayout" Target="../slideLayouts/slideLayout192.xml"/><Relationship Id="rId3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t>© 2018 IBM Corporation                 </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835" r:id="rId1"/>
    <p:sldLayoutId id="2147483829" r:id="rId2"/>
    <p:sldLayoutId id="2147483832" r:id="rId3"/>
    <p:sldLayoutId id="2147483673" r:id="rId4"/>
    <p:sldLayoutId id="2147483674" r:id="rId5"/>
    <p:sldLayoutId id="2147483819"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822" r:id="rId37"/>
    <p:sldLayoutId id="2147483707" r:id="rId38"/>
    <p:sldLayoutId id="2147483847" r:id="rId39"/>
    <p:sldLayoutId id="2147483850" r:id="rId40"/>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844" r:id="rId1"/>
    <p:sldLayoutId id="2147483840" r:id="rId2"/>
    <p:sldLayoutId id="2147483841" r:id="rId3"/>
    <p:sldLayoutId id="2147483710" r:id="rId4"/>
    <p:sldLayoutId id="2147483711" r:id="rId5"/>
    <p:sldLayoutId id="2147483818"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823" r:id="rId37"/>
    <p:sldLayoutId id="2147483839"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845" r:id="rId1"/>
    <p:sldLayoutId id="2147483842"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46" r:id="rId1"/>
    <p:sldLayoutId id="2147483843" r:id="rId2"/>
    <p:sldLayoutId id="2147483782" r:id="rId3"/>
    <p:sldLayoutId id="2147483783" r:id="rId4"/>
    <p:sldLayoutId id="2147483817"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25" r:id="rId36"/>
    <p:sldLayoutId id="2147483816" r:id="rId37"/>
    <p:sldLayoutId id="2147483851" r:id="rId38"/>
    <p:sldLayoutId id="2147483892"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Watson and Cloud Platform / © 2018 IBM Corporation</a:t>
            </a:r>
            <a:endParaRPr lang="en-US">
              <a:solidFill>
                <a:srgbClr val="000000"/>
              </a:solidFill>
            </a:endParaRPr>
          </a:p>
        </p:txBody>
      </p:sp>
    </p:spTree>
    <p:extLst>
      <p:ext uri="{BB962C8B-B14F-4D97-AF65-F5344CB8AC3E}">
        <p14:creationId xmlns:p14="http://schemas.microsoft.com/office/powerpoint/2010/main" val="77448870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1"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png"/><Relationship Id="rId1" Type="http://schemas.openxmlformats.org/officeDocument/2006/relationships/slideLayout" Target="../slideLayouts/slideLayout12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39.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13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20.tiff"/><Relationship Id="rId9" Type="http://schemas.openxmlformats.org/officeDocument/2006/relationships/image" Target="../media/image18.tiff"/><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149.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34.tiff"/><Relationship Id="rId7" Type="http://schemas.openxmlformats.org/officeDocument/2006/relationships/image" Target="../media/image38.tiff"/><Relationship Id="rId1" Type="http://schemas.openxmlformats.org/officeDocument/2006/relationships/slideLayout" Target="../slideLayouts/slideLayout136.xml"/><Relationship Id="rId2" Type="http://schemas.openxmlformats.org/officeDocument/2006/relationships/image" Target="../media/image3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37.tiff"/><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36.xml"/><Relationship Id="rId2" Type="http://schemas.openxmlformats.org/officeDocument/2006/relationships/image" Target="../media/image4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3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3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149.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3.xml"/><Relationship Id="rId3" Type="http://schemas.openxmlformats.org/officeDocument/2006/relationships/image" Target="../media/image1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D2DA7F-F2A6-BE45-9905-0B447BC98469}"/>
              </a:ext>
            </a:extLst>
          </p:cNvPr>
          <p:cNvSpPr>
            <a:spLocks noGrp="1"/>
          </p:cNvSpPr>
          <p:nvPr>
            <p:ph type="title"/>
          </p:nvPr>
        </p:nvSpPr>
        <p:spPr>
          <a:xfrm>
            <a:off x="228599" y="203781"/>
            <a:ext cx="4734018" cy="4479344"/>
          </a:xfrm>
        </p:spPr>
        <p:txBody>
          <a:bodyPr/>
          <a:lstStyle/>
          <a:p>
            <a:r>
              <a:rPr lang="en-US" dirty="0" smtClean="0"/>
              <a:t/>
            </a:r>
            <a:br>
              <a:rPr lang="en-US" dirty="0" smtClean="0"/>
            </a:br>
            <a:r>
              <a:rPr lang="en-US" dirty="0"/>
              <a:t/>
            </a:r>
            <a:br>
              <a:rPr lang="en-US" dirty="0"/>
            </a:br>
            <a:r>
              <a:rPr lang="en-US" dirty="0" smtClean="0"/>
              <a:t/>
            </a:r>
            <a:br>
              <a:rPr lang="en-US" dirty="0" smtClean="0"/>
            </a:br>
            <a:r>
              <a:rPr lang="en-US" b="1" dirty="0" smtClean="0"/>
              <a:t>Watson Machine Learning &amp; </a:t>
            </a:r>
            <a:r>
              <a:rPr lang="en-US" b="1" dirty="0" smtClean="0">
                <a:latin typeface="Helvetica Neue" charset="0"/>
                <a:ea typeface="Helvetica Neue" charset="0"/>
                <a:cs typeface="Helvetica Neue" charset="0"/>
              </a:rPr>
              <a:t>Deep </a:t>
            </a:r>
            <a:r>
              <a:rPr lang="en-US" b="1" dirty="0" smtClean="0">
                <a:latin typeface="Helvetica Neue" charset="0"/>
                <a:ea typeface="Helvetica Neue" charset="0"/>
                <a:cs typeface="Helvetica Neue" charset="0"/>
              </a:rPr>
              <a:t>Learning</a:t>
            </a:r>
            <a:br>
              <a:rPr lang="en-US" b="1" dirty="0" smtClean="0">
                <a:latin typeface="Helvetica Neue" charset="0"/>
                <a:ea typeface="Helvetica Neue" charset="0"/>
                <a:cs typeface="Helvetica Neue" charset="0"/>
              </a:rPr>
            </a:br>
            <a:r>
              <a:rPr lang="en-US" dirty="0" smtClean="0">
                <a:latin typeface="Helvetica Neue" charset="0"/>
                <a:ea typeface="Helvetica Neue" charset="0"/>
                <a:cs typeface="Helvetica Neue" charset="0"/>
              </a:rPr>
              <a:t>in Watson </a:t>
            </a:r>
            <a:r>
              <a:rPr lang="en-US" dirty="0" smtClean="0">
                <a:latin typeface="Helvetica Neue" charset="0"/>
                <a:ea typeface="Helvetica Neue" charset="0"/>
                <a:cs typeface="Helvetica Neue" charset="0"/>
              </a:rPr>
              <a:t>Studio</a:t>
            </a:r>
            <a:r>
              <a:rPr lang="en-US" dirty="0" smtClean="0"/>
              <a:t/>
            </a:r>
            <a:br>
              <a:rPr lang="en-US" dirty="0" smtClean="0"/>
            </a:br>
            <a:r>
              <a:rPr lang="en-US" dirty="0"/>
              <a:t/>
            </a:r>
            <a:br>
              <a:rPr lang="en-US" dirty="0"/>
            </a:br>
            <a:r>
              <a:rPr lang="en-US" sz="2000" b="1" dirty="0" err="1" smtClean="0">
                <a:latin typeface="Helvetica Neue Light" charset="0"/>
                <a:ea typeface="Helvetica Neue Light" charset="0"/>
                <a:cs typeface="Helvetica Neue Light" charset="0"/>
              </a:rPr>
              <a:t>HOPi</a:t>
            </a:r>
            <a:r>
              <a:rPr lang="en-US" sz="2000" b="1" dirty="0" smtClean="0">
                <a:latin typeface="Helvetica Neue Light" charset="0"/>
                <a:ea typeface="Helvetica Neue Light" charset="0"/>
                <a:cs typeface="Helvetica Neue Light" charset="0"/>
              </a:rPr>
              <a:t> </a:t>
            </a:r>
            <a:r>
              <a:rPr lang="en-US" sz="2000" dirty="0" smtClean="0">
                <a:latin typeface="Helvetica Neue Light" charset="0"/>
                <a:ea typeface="Helvetica Neue Light" charset="0"/>
                <a:cs typeface="Helvetica Neue Light" charset="0"/>
              </a:rPr>
              <a:t>June 2018</a:t>
            </a:r>
            <a:r>
              <a:rPr lang="en-US" dirty="0" smtClean="0"/>
              <a:t/>
            </a:r>
            <a:br>
              <a:rPr lang="en-US" dirty="0" smtClean="0"/>
            </a:br>
            <a:r>
              <a:rPr lang="en-US" dirty="0" smtClean="0"/>
              <a:t/>
            </a:r>
            <a:br>
              <a:rPr lang="en-US" dirty="0" smtClean="0"/>
            </a:br>
            <a:r>
              <a:rPr lang="en-US" dirty="0" smtClean="0"/>
              <a:t>**</a:t>
            </a:r>
            <a:r>
              <a:rPr lang="en-US" dirty="0" smtClean="0"/>
              <a:t>DRAFT**</a:t>
            </a:r>
            <a:r>
              <a:rPr lang="en-US" dirty="0" smtClean="0"/>
              <a:t/>
            </a:r>
            <a:br>
              <a:rPr lang="en-US" dirty="0" smtClean="0"/>
            </a:br>
            <a:r>
              <a:rPr lang="en-US" dirty="0" smtClean="0"/>
              <a:t>In Development</a:t>
            </a:r>
            <a:r>
              <a:rPr lang="en-US" dirty="0"/>
              <a:t> </a:t>
            </a:r>
            <a:r>
              <a:rPr lang="en-US" dirty="0" smtClean="0"/>
              <a:t>by </a:t>
            </a:r>
            <a:r>
              <a:rPr lang="en-US" dirty="0" err="1" smtClean="0"/>
              <a:t>Mayur</a:t>
            </a:r>
            <a:r>
              <a:rPr lang="en-US" dirty="0" smtClean="0"/>
              <a:t> Khatri and Adam Massachi</a:t>
            </a:r>
            <a:r>
              <a:rPr lang="en-US" dirty="0"/>
              <a:t/>
            </a:r>
            <a:br>
              <a:rPr lang="en-US" dirty="0"/>
            </a:br>
            <a:r>
              <a:rPr lang="en-US" dirty="0" smtClean="0"/>
              <a:t/>
            </a:r>
            <a:br>
              <a:rPr lang="en-US" dirty="0" smtClean="0"/>
            </a:br>
            <a:endParaRPr lang="en-US" sz="1800" dirty="0"/>
          </a:p>
        </p:txBody>
      </p:sp>
      <p:sp>
        <p:nvSpPr>
          <p:cNvPr id="3" name="TextBox 2">
            <a:extLst>
              <a:ext uri="{FF2B5EF4-FFF2-40B4-BE49-F238E27FC236}">
                <a16:creationId xmlns:a16="http://schemas.microsoft.com/office/drawing/2014/main" xmlns="" id="{A337F4BF-2F68-BB48-AB08-7571278A1BC4}"/>
              </a:ext>
            </a:extLst>
          </p:cNvPr>
          <p:cNvSpPr txBox="1"/>
          <p:nvPr/>
        </p:nvSpPr>
        <p:spPr>
          <a:xfrm>
            <a:off x="3814168" y="4683125"/>
            <a:ext cx="1486304" cy="300082"/>
          </a:xfrm>
          <a:prstGeom prst="rect">
            <a:avLst/>
          </a:prstGeom>
          <a:noFill/>
        </p:spPr>
        <p:txBody>
          <a:bodyPr wrap="none" rtlCol="0">
            <a:spAutoFit/>
          </a:bodyPr>
          <a:lstStyle/>
          <a:p>
            <a:r>
              <a:rPr lang="en-US" dirty="0">
                <a:solidFill>
                  <a:srgbClr val="FFFFFF"/>
                </a:solidFill>
              </a:rPr>
              <a:t>IBM Confidential</a:t>
            </a:r>
          </a:p>
        </p:txBody>
      </p:sp>
    </p:spTree>
    <p:extLst>
      <p:ext uri="{BB962C8B-B14F-4D97-AF65-F5344CB8AC3E}">
        <p14:creationId xmlns:p14="http://schemas.microsoft.com/office/powerpoint/2010/main" val="54381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9"/>
          </p:nvPr>
        </p:nvSpPr>
        <p:spPr>
          <a:solidFill>
            <a:srgbClr val="0064FF"/>
          </a:solidFill>
        </p:spPr>
        <p:txBody>
          <a:bodyPr lIns="91440" rIns="91440" anchor="ctr"/>
          <a:lstStyle/>
          <a:p>
            <a:pPr algn="ctr"/>
            <a:r>
              <a:rPr lang="en-US" sz="2000" dirty="0" smtClean="0">
                <a:latin typeface="Helvetica Neue Light" charset="0"/>
                <a:ea typeface="Helvetica Neue Light" charset="0"/>
                <a:cs typeface="Helvetica Neue Light" charset="0"/>
              </a:rPr>
              <a:t>Neural Network</a:t>
            </a:r>
          </a:p>
          <a:p>
            <a:pPr algn="ctr"/>
            <a:r>
              <a:rPr lang="en-US" sz="2000" dirty="0" smtClean="0">
                <a:latin typeface="Helvetica Neue Light" charset="0"/>
                <a:ea typeface="Helvetica Neue Light" charset="0"/>
                <a:cs typeface="Helvetica Neue Light" charset="0"/>
              </a:rPr>
              <a:t>Design</a:t>
            </a:r>
          </a:p>
        </p:txBody>
      </p:sp>
      <p:sp>
        <p:nvSpPr>
          <p:cNvPr id="6" name="Content Placeholder 5"/>
          <p:cNvSpPr>
            <a:spLocks noGrp="1"/>
          </p:cNvSpPr>
          <p:nvPr>
            <p:ph sz="quarter" idx="20"/>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Experiment</a:t>
            </a:r>
          </a:p>
          <a:p>
            <a:pPr algn="ctr"/>
            <a:r>
              <a:rPr lang="en-US" sz="1800" dirty="0" smtClean="0">
                <a:solidFill>
                  <a:schemeClr val="bg2">
                    <a:lumMod val="50000"/>
                  </a:schemeClr>
                </a:solidFill>
                <a:latin typeface="Helvetica Neue Light" charset="0"/>
                <a:ea typeface="Helvetica Neue Light" charset="0"/>
                <a:cs typeface="Helvetica Neue Light" charset="0"/>
              </a:rPr>
              <a:t>Management</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7" name="Content Placeholder 6"/>
          <p:cNvSpPr>
            <a:spLocks noGrp="1"/>
          </p:cNvSpPr>
          <p:nvPr>
            <p:ph sz="quarter" idx="21"/>
          </p:nvPr>
        </p:nvSpPr>
        <p:spPr>
          <a:solidFill>
            <a:schemeClr val="tx1"/>
          </a:solidFill>
          <a:ln>
            <a:solidFill>
              <a:schemeClr val="bg2"/>
            </a:solidFill>
          </a:ln>
        </p:spPr>
        <p:txBody>
          <a:bodyPr anchor="ctr"/>
          <a:lstStyle/>
          <a:p>
            <a:pPr algn="ctr"/>
            <a:r>
              <a:rPr lang="en-US" sz="1800" dirty="0">
                <a:solidFill>
                  <a:schemeClr val="bg2">
                    <a:lumMod val="50000"/>
                  </a:schemeClr>
                </a:solidFill>
                <a:latin typeface="Helvetica Neue Light" charset="0"/>
                <a:ea typeface="Helvetica Neue Light" charset="0"/>
                <a:cs typeface="Helvetica Neue Light" charset="0"/>
              </a:rPr>
              <a:t>Technical</a:t>
            </a:r>
          </a:p>
          <a:p>
            <a:pPr algn="ctr"/>
            <a:r>
              <a:rPr lang="en-US" sz="1800" dirty="0">
                <a:solidFill>
                  <a:schemeClr val="bg2">
                    <a:lumMod val="50000"/>
                  </a:schemeClr>
                </a:solidFill>
                <a:latin typeface="Helvetica Neue Light" charset="0"/>
                <a:ea typeface="Helvetica Neue Light" charset="0"/>
                <a:cs typeface="Helvetica Neue Light" charset="0"/>
              </a:rPr>
              <a:t>Deep Dive</a:t>
            </a:r>
          </a:p>
        </p:txBody>
      </p:sp>
      <p:sp>
        <p:nvSpPr>
          <p:cNvPr id="8" name="Content Placeholder 7"/>
          <p:cNvSpPr>
            <a:spLocks noGrp="1"/>
          </p:cNvSpPr>
          <p:nvPr>
            <p:ph sz="quarter" idx="22"/>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Model</a:t>
            </a:r>
          </a:p>
          <a:p>
            <a:pPr algn="ctr"/>
            <a:r>
              <a:rPr lang="en-US" sz="1800" dirty="0" smtClean="0">
                <a:solidFill>
                  <a:schemeClr val="bg2">
                    <a:lumMod val="50000"/>
                  </a:schemeClr>
                </a:solidFill>
                <a:latin typeface="Helvetica Neue Light" charset="0"/>
                <a:ea typeface="Helvetica Neue Light" charset="0"/>
                <a:cs typeface="Helvetica Neue Light" charset="0"/>
              </a:rPr>
              <a:t>Hosting</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10</a:t>
            </a:fld>
            <a:endParaRPr lang="en-US"/>
          </a:p>
        </p:txBody>
      </p:sp>
    </p:spTree>
    <p:extLst>
      <p:ext uri="{BB962C8B-B14F-4D97-AF65-F5344CB8AC3E}">
        <p14:creationId xmlns:p14="http://schemas.microsoft.com/office/powerpoint/2010/main" val="28441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487437" y="1615509"/>
            <a:ext cx="5880003" cy="2505844"/>
          </a:xfrm>
          <a:prstGeom prst="rect">
            <a:avLst/>
          </a:prstGeom>
        </p:spPr>
      </p:pic>
      <p:sp>
        <p:nvSpPr>
          <p:cNvPr id="4" name="Rectangle 3"/>
          <p:cNvSpPr/>
          <p:nvPr/>
        </p:nvSpPr>
        <p:spPr>
          <a:xfrm>
            <a:off x="325171" y="158885"/>
            <a:ext cx="7689998" cy="323165"/>
          </a:xfrm>
          <a:prstGeom prst="rect">
            <a:avLst/>
          </a:prstGeom>
        </p:spPr>
        <p:txBody>
          <a:bodyPr wrap="square">
            <a:spAutoFit/>
          </a:bodyPr>
          <a:lstStyle/>
          <a:p>
            <a:r>
              <a:rPr lang="en-US" sz="1500" b="1" dirty="0">
                <a:latin typeface="Helvetica Neue" charset="0"/>
                <a:ea typeface="Helvetica Neue" charset="0"/>
                <a:cs typeface="Helvetica Neue" charset="0"/>
              </a:rPr>
              <a:t>Neural Network </a:t>
            </a:r>
            <a:r>
              <a:rPr lang="en-US" sz="1500" b="1" dirty="0" smtClean="0">
                <a:latin typeface="Helvetica Neue" charset="0"/>
                <a:ea typeface="Helvetica Neue" charset="0"/>
                <a:cs typeface="Helvetica Neue" charset="0"/>
              </a:rPr>
              <a:t>Modeler (beta)</a:t>
            </a:r>
            <a:endParaRPr lang="en-US" sz="1500" dirty="0">
              <a:latin typeface="Helvetica Neue" charset="0"/>
              <a:ea typeface="Helvetica Neue" charset="0"/>
              <a:cs typeface="Helvetica Neue" charset="0"/>
            </a:endParaRPr>
          </a:p>
        </p:txBody>
      </p:sp>
      <p:sp>
        <p:nvSpPr>
          <p:cNvPr id="5" name="Rectangle 4"/>
          <p:cNvSpPr/>
          <p:nvPr/>
        </p:nvSpPr>
        <p:spPr>
          <a:xfrm>
            <a:off x="325171" y="387144"/>
            <a:ext cx="6684965" cy="559961"/>
          </a:xfrm>
          <a:prstGeom prst="rect">
            <a:avLst/>
          </a:prstGeom>
        </p:spPr>
        <p:txBody>
          <a:bodyPr wrap="square">
            <a:spAutoFit/>
          </a:bodyPr>
          <a:lstStyle/>
          <a:p>
            <a:r>
              <a:rPr lang="en-US" sz="1013" dirty="0">
                <a:latin typeface="Helvetica Neue" charset="0"/>
                <a:ea typeface="Helvetica Neue" charset="0"/>
                <a:cs typeface="Helvetica Neue" charset="0"/>
              </a:rPr>
              <a:t>An intuitive drag-and-drop, no-code interface for designing neural network structures using the most popular deep learning frameworks. Quickly capture your network design then single click export for experimental optimization.</a:t>
            </a:r>
          </a:p>
        </p:txBody>
      </p:sp>
      <p:sp>
        <p:nvSpPr>
          <p:cNvPr id="6" name="Rectangle 5"/>
          <p:cNvSpPr/>
          <p:nvPr/>
        </p:nvSpPr>
        <p:spPr>
          <a:xfrm flipH="1">
            <a:off x="2945002" y="1252283"/>
            <a:ext cx="2284889" cy="415498"/>
          </a:xfrm>
          <a:prstGeom prst="rect">
            <a:avLst/>
          </a:prstGeom>
        </p:spPr>
        <p:txBody>
          <a:bodyPr wrap="square">
            <a:spAutoFit/>
          </a:bodyPr>
          <a:lstStyle/>
          <a:p>
            <a:r>
              <a:rPr lang="en-US" sz="1050" dirty="0">
                <a:latin typeface="Helvetica Neue" charset="0"/>
                <a:ea typeface="Helvetica Neue" charset="0"/>
                <a:cs typeface="Helvetica Neue" charset="0"/>
              </a:rPr>
              <a:t>Real-time validation of network flow</a:t>
            </a:r>
          </a:p>
        </p:txBody>
      </p:sp>
      <p:sp>
        <p:nvSpPr>
          <p:cNvPr id="2" name="Bent Arrow 1"/>
          <p:cNvSpPr/>
          <p:nvPr/>
        </p:nvSpPr>
        <p:spPr>
          <a:xfrm rot="5400000" flipV="1">
            <a:off x="2466482" y="1585871"/>
            <a:ext cx="729843" cy="238387"/>
          </a:xfrm>
          <a:prstGeom prst="bentArrow">
            <a:avLst/>
          </a:prstGeom>
          <a:solidFill>
            <a:schemeClr val="accent5">
              <a:lumMod val="20000"/>
              <a:lumOff val="80000"/>
            </a:schemeClr>
          </a:solid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 name="Rectangle 2"/>
          <p:cNvSpPr/>
          <p:nvPr/>
        </p:nvSpPr>
        <p:spPr>
          <a:xfrm>
            <a:off x="169354" y="2489831"/>
            <a:ext cx="1088761" cy="415498"/>
          </a:xfrm>
          <a:prstGeom prst="rect">
            <a:avLst/>
          </a:prstGeom>
        </p:spPr>
        <p:txBody>
          <a:bodyPr wrap="none">
            <a:spAutoFit/>
          </a:bodyPr>
          <a:lstStyle/>
          <a:p>
            <a:pPr algn="r"/>
            <a:r>
              <a:rPr lang="en-US" sz="1050">
                <a:latin typeface="Helvetica Neue" charset="0"/>
                <a:ea typeface="Helvetica Neue" charset="0"/>
                <a:cs typeface="Helvetica Neue" charset="0"/>
              </a:rPr>
              <a:t>Drag-and-drop</a:t>
            </a:r>
            <a:endParaRPr lang="en-US" sz="1050" dirty="0">
              <a:latin typeface="Helvetica Neue" charset="0"/>
              <a:ea typeface="Helvetica Neue" charset="0"/>
              <a:cs typeface="Helvetica Neue" charset="0"/>
            </a:endParaRPr>
          </a:p>
          <a:p>
            <a:pPr algn="r"/>
            <a:r>
              <a:rPr lang="en-US" sz="1050" dirty="0">
                <a:latin typeface="Helvetica Neue" charset="0"/>
                <a:ea typeface="Helvetica Neue" charset="0"/>
                <a:cs typeface="Helvetica Neue" charset="0"/>
              </a:rPr>
              <a:t>network layers</a:t>
            </a:r>
          </a:p>
        </p:txBody>
      </p:sp>
      <p:sp>
        <p:nvSpPr>
          <p:cNvPr id="8" name="Rectangle 7"/>
          <p:cNvSpPr/>
          <p:nvPr/>
        </p:nvSpPr>
        <p:spPr>
          <a:xfrm>
            <a:off x="7387133" y="2308125"/>
            <a:ext cx="1821011" cy="415498"/>
          </a:xfrm>
          <a:prstGeom prst="rect">
            <a:avLst/>
          </a:prstGeom>
        </p:spPr>
        <p:txBody>
          <a:bodyPr wrap="none">
            <a:spAutoFit/>
          </a:bodyPr>
          <a:lstStyle/>
          <a:p>
            <a:pPr marL="86916" indent="-86916">
              <a:buFont typeface="Arial" charset="0"/>
              <a:buChar char="•"/>
            </a:pPr>
            <a:r>
              <a:rPr lang="en-US" sz="1050" dirty="0">
                <a:latin typeface="Helvetica Neue" charset="0"/>
                <a:ea typeface="Helvetica Neue" charset="0"/>
                <a:cs typeface="Helvetica Neue" charset="0"/>
              </a:rPr>
              <a:t>Define layer configuration</a:t>
            </a:r>
          </a:p>
          <a:p>
            <a:pPr marL="86916" indent="-86916">
              <a:buFont typeface="Arial" charset="0"/>
              <a:buChar char="•"/>
            </a:pPr>
            <a:r>
              <a:rPr lang="en-US" sz="1050" dirty="0">
                <a:latin typeface="Helvetica Neue" charset="0"/>
                <a:ea typeface="Helvetica Neue" charset="0"/>
                <a:cs typeface="Helvetica Neue" charset="0"/>
              </a:rPr>
              <a:t>Choose optimizer </a:t>
            </a:r>
            <a:r>
              <a:rPr lang="en-US" sz="1050" dirty="0" err="1">
                <a:latin typeface="Helvetica Neue" charset="0"/>
                <a:ea typeface="Helvetica Neue" charset="0"/>
                <a:cs typeface="Helvetica Neue" charset="0"/>
              </a:rPr>
              <a:t>params</a:t>
            </a:r>
            <a:endParaRPr lang="en-US" sz="1050" dirty="0">
              <a:latin typeface="Helvetica Neue" charset="0"/>
              <a:ea typeface="Helvetica Neue" charset="0"/>
              <a:cs typeface="Helvetica Neue" charset="0"/>
            </a:endParaRPr>
          </a:p>
        </p:txBody>
      </p:sp>
      <p:sp>
        <p:nvSpPr>
          <p:cNvPr id="14" name="Bent Arrow 13"/>
          <p:cNvSpPr/>
          <p:nvPr/>
        </p:nvSpPr>
        <p:spPr>
          <a:xfrm rot="10800000" flipV="1">
            <a:off x="7213845" y="2111965"/>
            <a:ext cx="386347" cy="232793"/>
          </a:xfrm>
          <a:prstGeom prst="bentArrow">
            <a:avLst/>
          </a:prstGeom>
          <a:solidFill>
            <a:schemeClr val="accent5">
              <a:lumMod val="20000"/>
              <a:lumOff val="80000"/>
            </a:schemeClr>
          </a:solid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6" name="Left Brace 15"/>
          <p:cNvSpPr/>
          <p:nvPr/>
        </p:nvSpPr>
        <p:spPr>
          <a:xfrm>
            <a:off x="1239240" y="1999178"/>
            <a:ext cx="211836" cy="1252057"/>
          </a:xfrm>
          <a:prstGeom prst="leftBrace">
            <a:avLst/>
          </a:prstGeom>
          <a:no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21" name="Rectangle 20"/>
          <p:cNvSpPr/>
          <p:nvPr/>
        </p:nvSpPr>
        <p:spPr>
          <a:xfrm flipH="1">
            <a:off x="4932069" y="4199704"/>
            <a:ext cx="2310860" cy="577081"/>
          </a:xfrm>
          <a:prstGeom prst="rect">
            <a:avLst/>
          </a:prstGeom>
        </p:spPr>
        <p:txBody>
          <a:bodyPr wrap="square">
            <a:spAutoFit/>
          </a:bodyPr>
          <a:lstStyle/>
          <a:p>
            <a:pPr marL="86916" indent="-86916">
              <a:buFont typeface="Arial" charset="0"/>
              <a:buChar char="•"/>
            </a:pPr>
            <a:r>
              <a:rPr lang="en-US" sz="1050" dirty="0">
                <a:latin typeface="Helvetica Neue" charset="0"/>
                <a:ea typeface="Helvetica Neue" charset="0"/>
                <a:cs typeface="Helvetica Neue" charset="0"/>
              </a:rPr>
              <a:t>Save as popular framework code</a:t>
            </a:r>
          </a:p>
          <a:p>
            <a:pPr marL="86916" indent="-86916">
              <a:buFont typeface="Arial" charset="0"/>
              <a:buChar char="•"/>
            </a:pPr>
            <a:r>
              <a:rPr lang="en-US" sz="1050" dirty="0">
                <a:latin typeface="Helvetica Neue" charset="0"/>
                <a:ea typeface="Helvetica Neue" charset="0"/>
                <a:cs typeface="Helvetica Neue" charset="0"/>
              </a:rPr>
              <a:t>Export as a python notebook</a:t>
            </a:r>
          </a:p>
          <a:p>
            <a:pPr marL="86916" indent="-86916">
              <a:buFont typeface="Arial" charset="0"/>
              <a:buChar char="•"/>
            </a:pPr>
            <a:r>
              <a:rPr lang="en-US" sz="1050" dirty="0">
                <a:latin typeface="Helvetica Neue" charset="0"/>
                <a:ea typeface="Helvetica Neue" charset="0"/>
                <a:cs typeface="Helvetica Neue" charset="0"/>
              </a:rPr>
              <a:t>Execute as batch experiment</a:t>
            </a:r>
          </a:p>
        </p:txBody>
      </p:sp>
      <p:sp>
        <p:nvSpPr>
          <p:cNvPr id="23" name="Bent Arrow 22"/>
          <p:cNvSpPr/>
          <p:nvPr/>
        </p:nvSpPr>
        <p:spPr>
          <a:xfrm rot="16200000" flipV="1">
            <a:off x="6894753" y="4210019"/>
            <a:ext cx="463558" cy="232793"/>
          </a:xfrm>
          <a:prstGeom prst="bentArrow">
            <a:avLst/>
          </a:prstGeom>
          <a:solidFill>
            <a:schemeClr val="accent5">
              <a:lumMod val="20000"/>
              <a:lumOff val="80000"/>
            </a:schemeClr>
          </a:solid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24" name="Picture 23"/>
          <p:cNvPicPr>
            <a:picLocks noChangeAspect="1"/>
          </p:cNvPicPr>
          <p:nvPr/>
        </p:nvPicPr>
        <p:blipFill>
          <a:blip r:embed="rId4"/>
          <a:stretch>
            <a:fillRect/>
          </a:stretch>
        </p:blipFill>
        <p:spPr>
          <a:xfrm>
            <a:off x="7128491" y="473855"/>
            <a:ext cx="851789" cy="153795"/>
          </a:xfrm>
          <a:prstGeom prst="rect">
            <a:avLst/>
          </a:prstGeom>
        </p:spPr>
      </p:pic>
      <p:pic>
        <p:nvPicPr>
          <p:cNvPr id="25" name="Picture 24"/>
          <p:cNvPicPr>
            <a:picLocks noChangeAspect="1"/>
          </p:cNvPicPr>
          <p:nvPr/>
        </p:nvPicPr>
        <p:blipFill>
          <a:blip r:embed="rId5"/>
          <a:stretch>
            <a:fillRect/>
          </a:stretch>
        </p:blipFill>
        <p:spPr>
          <a:xfrm>
            <a:off x="8125632" y="473855"/>
            <a:ext cx="765223" cy="159920"/>
          </a:xfrm>
          <a:prstGeom prst="rect">
            <a:avLst/>
          </a:prstGeom>
        </p:spPr>
      </p:pic>
      <p:pic>
        <p:nvPicPr>
          <p:cNvPr id="26" name="Picture 25"/>
          <p:cNvPicPr>
            <a:picLocks noChangeAspect="1"/>
          </p:cNvPicPr>
          <p:nvPr/>
        </p:nvPicPr>
        <p:blipFill>
          <a:blip r:embed="rId6"/>
          <a:stretch>
            <a:fillRect/>
          </a:stretch>
        </p:blipFill>
        <p:spPr>
          <a:xfrm>
            <a:off x="8235886" y="760621"/>
            <a:ext cx="443082" cy="224951"/>
          </a:xfrm>
          <a:prstGeom prst="rect">
            <a:avLst/>
          </a:prstGeom>
        </p:spPr>
      </p:pic>
      <p:pic>
        <p:nvPicPr>
          <p:cNvPr id="28" name="Picture 27"/>
          <p:cNvPicPr>
            <a:picLocks noChangeAspect="1"/>
          </p:cNvPicPr>
          <p:nvPr/>
        </p:nvPicPr>
        <p:blipFill>
          <a:blip r:embed="rId7"/>
          <a:stretch>
            <a:fillRect/>
          </a:stretch>
        </p:blipFill>
        <p:spPr>
          <a:xfrm>
            <a:off x="7347249" y="746897"/>
            <a:ext cx="539934" cy="188976"/>
          </a:xfrm>
          <a:prstGeom prst="rect">
            <a:avLst/>
          </a:prstGeom>
        </p:spPr>
      </p:pic>
      <p:sp>
        <p:nvSpPr>
          <p:cNvPr id="29" name="Rectangle 28"/>
          <p:cNvSpPr/>
          <p:nvPr/>
        </p:nvSpPr>
        <p:spPr>
          <a:xfrm>
            <a:off x="1487437" y="4095582"/>
            <a:ext cx="2732833" cy="230832"/>
          </a:xfrm>
          <a:prstGeom prst="rect">
            <a:avLst/>
          </a:prstGeom>
        </p:spPr>
        <p:txBody>
          <a:bodyPr wrap="square">
            <a:spAutoFit/>
          </a:bodyPr>
          <a:lstStyle/>
          <a:p>
            <a:pPr marL="86916" indent="-86916">
              <a:buFont typeface="Arial" charset="0"/>
              <a:buChar char="•"/>
            </a:pPr>
            <a:r>
              <a:rPr lang="en-US" sz="900">
                <a:latin typeface="Helvetica Neue Thin" charset="0"/>
                <a:ea typeface="Helvetica Neue Thin" charset="0"/>
                <a:cs typeface="Helvetica Neue Thin" charset="0"/>
              </a:rPr>
              <a:t>Generate </a:t>
            </a:r>
            <a:r>
              <a:rPr lang="en-US" sz="900" dirty="0">
                <a:latin typeface="Helvetica Neue Thin" charset="0"/>
                <a:ea typeface="Helvetica Neue Thin" charset="0"/>
                <a:cs typeface="Helvetica Neue Thin" charset="0"/>
              </a:rPr>
              <a:t>CPU or GPU compatible code</a:t>
            </a:r>
          </a:p>
        </p:txBody>
      </p:sp>
      <p:sp>
        <p:nvSpPr>
          <p:cNvPr id="18" name="Rectangle 17"/>
          <p:cNvSpPr/>
          <p:nvPr/>
        </p:nvSpPr>
        <p:spPr>
          <a:xfrm>
            <a:off x="6907774" y="237712"/>
            <a:ext cx="2167116" cy="230832"/>
          </a:xfrm>
          <a:prstGeom prst="rect">
            <a:avLst/>
          </a:prstGeom>
        </p:spPr>
        <p:txBody>
          <a:bodyPr wrap="square">
            <a:spAutoFit/>
          </a:bodyPr>
          <a:lstStyle/>
          <a:p>
            <a:pPr algn="ctr"/>
            <a:r>
              <a:rPr lang="en-US" sz="900" b="1" dirty="0">
                <a:latin typeface="Helvetica Neue" charset="0"/>
                <a:ea typeface="Helvetica Neue" charset="0"/>
                <a:cs typeface="Helvetica Neue" charset="0"/>
              </a:rPr>
              <a:t>Supported Frameworks</a:t>
            </a:r>
          </a:p>
        </p:txBody>
      </p:sp>
    </p:spTree>
    <p:extLst>
      <p:ext uri="{BB962C8B-B14F-4D97-AF65-F5344CB8AC3E}">
        <p14:creationId xmlns:p14="http://schemas.microsoft.com/office/powerpoint/2010/main" val="104426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9"/>
          </p:nvPr>
        </p:nvSpPr>
        <p:spPr>
          <a:solidFill>
            <a:schemeClr val="tx1"/>
          </a:solidFill>
        </p:spPr>
        <p:txBody>
          <a:bodyPr lIns="91440" rIns="91440" anchor="ctr"/>
          <a:lstStyle/>
          <a:p>
            <a:pPr algn="ctr"/>
            <a:r>
              <a:rPr lang="en-US" sz="2000" dirty="0" smtClean="0">
                <a:solidFill>
                  <a:schemeClr val="bg2">
                    <a:lumMod val="50000"/>
                  </a:schemeClr>
                </a:solidFill>
                <a:latin typeface="Helvetica Neue Light" charset="0"/>
                <a:ea typeface="Helvetica Neue Light" charset="0"/>
                <a:cs typeface="Helvetica Neue Light" charset="0"/>
              </a:rPr>
              <a:t>Neural Network</a:t>
            </a:r>
          </a:p>
          <a:p>
            <a:pPr algn="ctr"/>
            <a:r>
              <a:rPr lang="en-US" sz="2000" dirty="0" smtClean="0">
                <a:solidFill>
                  <a:schemeClr val="bg2">
                    <a:lumMod val="50000"/>
                  </a:schemeClr>
                </a:solidFill>
                <a:latin typeface="Helvetica Neue Light" charset="0"/>
                <a:ea typeface="Helvetica Neue Light" charset="0"/>
                <a:cs typeface="Helvetica Neue Light" charset="0"/>
              </a:rPr>
              <a:t>Design</a:t>
            </a:r>
          </a:p>
        </p:txBody>
      </p:sp>
      <p:sp>
        <p:nvSpPr>
          <p:cNvPr id="6" name="Content Placeholder 5"/>
          <p:cNvSpPr>
            <a:spLocks noGrp="1"/>
          </p:cNvSpPr>
          <p:nvPr>
            <p:ph sz="quarter" idx="20"/>
          </p:nvPr>
        </p:nvSpPr>
        <p:spPr>
          <a:solidFill>
            <a:srgbClr val="0064FF"/>
          </a:solidFill>
          <a:ln>
            <a:solidFill>
              <a:schemeClr val="bg2"/>
            </a:solidFill>
          </a:ln>
        </p:spPr>
        <p:txBody>
          <a:bodyPr anchor="ctr"/>
          <a:lstStyle/>
          <a:p>
            <a:pPr algn="ctr"/>
            <a:r>
              <a:rPr lang="en-US" sz="1800" dirty="0" smtClean="0">
                <a:latin typeface="Helvetica Neue Light" charset="0"/>
                <a:ea typeface="Helvetica Neue Light" charset="0"/>
                <a:cs typeface="Helvetica Neue Light" charset="0"/>
              </a:rPr>
              <a:t>Experiment</a:t>
            </a:r>
          </a:p>
          <a:p>
            <a:pPr algn="ctr"/>
            <a:r>
              <a:rPr lang="en-US" sz="1800" dirty="0" smtClean="0">
                <a:latin typeface="Helvetica Neue Light" charset="0"/>
                <a:ea typeface="Helvetica Neue Light" charset="0"/>
                <a:cs typeface="Helvetica Neue Light" charset="0"/>
              </a:rPr>
              <a:t>Management</a:t>
            </a:r>
            <a:endParaRPr lang="en-US" sz="1800" dirty="0">
              <a:latin typeface="Helvetica Neue Light" charset="0"/>
              <a:ea typeface="Helvetica Neue Light" charset="0"/>
              <a:cs typeface="Helvetica Neue Light" charset="0"/>
            </a:endParaRPr>
          </a:p>
        </p:txBody>
      </p:sp>
      <p:sp>
        <p:nvSpPr>
          <p:cNvPr id="7" name="Content Placeholder 6"/>
          <p:cNvSpPr>
            <a:spLocks noGrp="1"/>
          </p:cNvSpPr>
          <p:nvPr>
            <p:ph sz="quarter" idx="21"/>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Technical</a:t>
            </a:r>
          </a:p>
          <a:p>
            <a:pPr algn="ctr"/>
            <a:r>
              <a:rPr lang="en-US" sz="1800" dirty="0" smtClean="0">
                <a:solidFill>
                  <a:schemeClr val="bg2">
                    <a:lumMod val="50000"/>
                  </a:schemeClr>
                </a:solidFill>
                <a:latin typeface="Helvetica Neue Light" charset="0"/>
                <a:ea typeface="Helvetica Neue Light" charset="0"/>
                <a:cs typeface="Helvetica Neue Light" charset="0"/>
              </a:rPr>
              <a:t>Deep Dive</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8" name="Content Placeholder 7"/>
          <p:cNvSpPr>
            <a:spLocks noGrp="1"/>
          </p:cNvSpPr>
          <p:nvPr>
            <p:ph sz="quarter" idx="22"/>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Model</a:t>
            </a:r>
          </a:p>
          <a:p>
            <a:pPr algn="ctr"/>
            <a:r>
              <a:rPr lang="en-US" sz="1800" dirty="0" smtClean="0">
                <a:solidFill>
                  <a:schemeClr val="bg2">
                    <a:lumMod val="50000"/>
                  </a:schemeClr>
                </a:solidFill>
                <a:latin typeface="Helvetica Neue Light" charset="0"/>
                <a:ea typeface="Helvetica Neue Light" charset="0"/>
                <a:cs typeface="Helvetica Neue Light" charset="0"/>
              </a:rPr>
              <a:t>Hosting</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12</a:t>
            </a:fld>
            <a:endParaRPr lang="en-US"/>
          </a:p>
        </p:txBody>
      </p:sp>
    </p:spTree>
    <p:extLst>
      <p:ext uri="{BB962C8B-B14F-4D97-AF65-F5344CB8AC3E}">
        <p14:creationId xmlns:p14="http://schemas.microsoft.com/office/powerpoint/2010/main" val="428509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8842" y="384042"/>
            <a:ext cx="8686800" cy="1022935"/>
          </a:xfrm>
        </p:spPr>
        <p:txBody>
          <a:bodyPr lIns="91440" rIns="91440" bIns="0" anchor="ctr"/>
          <a:lstStyle/>
          <a:p>
            <a:pPr algn="ctr"/>
            <a:r>
              <a:rPr lang="en-US" sz="2400" b="0" dirty="0" smtClean="0">
                <a:latin typeface="Helvetica Neue" charset="0"/>
                <a:ea typeface="Helvetica Neue" charset="0"/>
                <a:cs typeface="Helvetica Neue" charset="0"/>
              </a:rPr>
              <a:t>Discovering a single optimal neural network requires exploring 1000’s of hyperparameter combinations</a:t>
            </a:r>
            <a:endParaRPr lang="en-US" sz="2400" b="0" dirty="0">
              <a:latin typeface="Helvetica Neue" charset="0"/>
              <a:ea typeface="Helvetica Neue" charset="0"/>
              <a:cs typeface="Helvetica Neue" charset="0"/>
            </a:endParaRPr>
          </a:p>
        </p:txBody>
      </p:sp>
      <p:sp>
        <p:nvSpPr>
          <p:cNvPr id="4" name="Rectangle 3"/>
          <p:cNvSpPr/>
          <p:nvPr/>
        </p:nvSpPr>
        <p:spPr>
          <a:xfrm>
            <a:off x="4532242" y="0"/>
            <a:ext cx="4611757" cy="5143500"/>
          </a:xfrm>
          <a:prstGeom prst="rect">
            <a:avLst/>
          </a:prstGeom>
        </p:spPr>
        <p:txBody>
          <a:bodyPr wrap="square" lIns="365760" tIns="0" rIns="365760" bIns="0" rtlCol="0" anchor="ctr">
            <a:noAutofit/>
          </a:bodyPr>
          <a:lstStyle/>
          <a:p>
            <a:pPr algn="ctr"/>
            <a:endParaRPr lang="en-US" sz="1200" dirty="0" err="1">
              <a:solidFill>
                <a:srgbClr val="FFFFFF"/>
              </a:solidFill>
              <a:latin typeface="Arial"/>
              <a:cs typeface="Arial"/>
            </a:endParaRPr>
          </a:p>
        </p:txBody>
      </p:sp>
      <p:sp>
        <p:nvSpPr>
          <p:cNvPr id="24" name="Rectangle 23"/>
          <p:cNvSpPr/>
          <p:nvPr/>
        </p:nvSpPr>
        <p:spPr>
          <a:xfrm>
            <a:off x="0" y="1468877"/>
            <a:ext cx="9143999" cy="1568237"/>
          </a:xfrm>
          <a:prstGeom prst="rect">
            <a:avLst/>
          </a:prstGeom>
          <a:solidFill>
            <a:schemeClr val="accent1"/>
          </a:solidFill>
        </p:spPr>
        <p:txBody>
          <a:bodyPr wrap="square" lIns="0" tIns="0" rIns="0" bIns="0" rtlCol="0" anchor="ctr">
            <a:noAutofit/>
          </a:bodyPr>
          <a:lstStyle/>
          <a:p>
            <a:pPr algn="ctr"/>
            <a:r>
              <a:rPr lang="en-US" sz="2400" dirty="0" smtClean="0">
                <a:solidFill>
                  <a:srgbClr val="FFFFFF"/>
                </a:solidFill>
                <a:latin typeface="Arial"/>
                <a:cs typeface="Arial"/>
              </a:rPr>
              <a:t>which means 100’s of experiments</a:t>
            </a:r>
            <a:endParaRPr lang="en-US" sz="2400" dirty="0">
              <a:solidFill>
                <a:srgbClr val="FFFFFF"/>
              </a:solidFill>
              <a:latin typeface="Arial"/>
              <a:cs typeface="Arial"/>
            </a:endParaRPr>
          </a:p>
        </p:txBody>
      </p:sp>
      <p:sp>
        <p:nvSpPr>
          <p:cNvPr id="26" name="Rectangle 25"/>
          <p:cNvSpPr/>
          <p:nvPr/>
        </p:nvSpPr>
        <p:spPr>
          <a:xfrm>
            <a:off x="1" y="3037115"/>
            <a:ext cx="9143999" cy="2106386"/>
          </a:xfrm>
          <a:prstGeom prst="rect">
            <a:avLst/>
          </a:prstGeom>
          <a:solidFill>
            <a:schemeClr val="accent2"/>
          </a:solidFill>
        </p:spPr>
        <p:txBody>
          <a:bodyPr wrap="square" lIns="0" tIns="0" rIns="0" bIns="0" rtlCol="0" anchor="ctr">
            <a:noAutofit/>
          </a:bodyPr>
          <a:lstStyle/>
          <a:p>
            <a:pPr algn="ctr"/>
            <a:r>
              <a:rPr lang="en-US" sz="2800" dirty="0" smtClean="0">
                <a:solidFill>
                  <a:srgbClr val="FFFFFF"/>
                </a:solidFill>
                <a:latin typeface="Arial"/>
                <a:cs typeface="Arial"/>
              </a:rPr>
              <a:t>which requires 1000’s of training runs</a:t>
            </a:r>
            <a:endParaRPr lang="en-US" sz="2800" dirty="0">
              <a:solidFill>
                <a:srgbClr val="FFFFFF"/>
              </a:solidFill>
              <a:latin typeface="Arial"/>
              <a:cs typeface="Arial"/>
            </a:endParaRPr>
          </a:p>
        </p:txBody>
      </p:sp>
    </p:spTree>
    <p:extLst>
      <p:ext uri="{BB962C8B-B14F-4D97-AF65-F5344CB8AC3E}">
        <p14:creationId xmlns:p14="http://schemas.microsoft.com/office/powerpoint/2010/main" val="115824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7"/>
          </p:nvPr>
        </p:nvSpPr>
        <p:spPr>
          <a:solidFill>
            <a:schemeClr val="bg2">
              <a:lumMod val="65000"/>
            </a:schemeClr>
          </a:solidFill>
          <a:ln>
            <a:solidFill>
              <a:schemeClr val="tx2">
                <a:lumMod val="50000"/>
              </a:schemeClr>
            </a:solidFill>
          </a:ln>
        </p:spPr>
        <p:txBody>
          <a:bodyPr bIns="731520" anchor="b"/>
          <a:lstStyle/>
          <a:p>
            <a:pPr algn="ctr"/>
            <a:endParaRPr lang="en-US" sz="1600" dirty="0" smtClean="0">
              <a:latin typeface="Helvetica Neue Light" charset="0"/>
              <a:ea typeface="Helvetica Neue Light" charset="0"/>
              <a:cs typeface="Helvetica Neue Light" charset="0"/>
            </a:endParaRPr>
          </a:p>
          <a:p>
            <a:pPr algn="ctr"/>
            <a:r>
              <a:rPr lang="en-US" sz="1600" dirty="0" smtClean="0">
                <a:latin typeface="Helvetica Neue Light" charset="0"/>
                <a:ea typeface="Helvetica Neue Light" charset="0"/>
                <a:cs typeface="Helvetica Neue Light" charset="0"/>
              </a:rPr>
              <a:t>NVIDIA GPU Acceleration</a:t>
            </a:r>
            <a:endParaRPr lang="en-US" sz="1600" dirty="0">
              <a:latin typeface="Helvetica Neue Light" charset="0"/>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14</a:t>
            </a:fld>
            <a:endParaRPr lang="en-US"/>
          </a:p>
        </p:txBody>
      </p:sp>
      <p:sp>
        <p:nvSpPr>
          <p:cNvPr id="4" name="Footer Placeholder 3"/>
          <p:cNvSpPr>
            <a:spLocks noGrp="1"/>
          </p:cNvSpPr>
          <p:nvPr>
            <p:ph type="ftr" sz="quarter" idx="11"/>
          </p:nvPr>
        </p:nvSpPr>
        <p:spPr/>
        <p:txBody>
          <a:bodyPr/>
          <a:lstStyle/>
          <a:p>
            <a:r>
              <a:rPr lang="de-DE" smtClean="0"/>
              <a:t>Think 2018 / DOC ID / Month XX, 2018 / © 2018 IBM Corporation</a:t>
            </a:r>
            <a:endParaRPr lang="en-US"/>
          </a:p>
        </p:txBody>
      </p:sp>
      <p:sp>
        <p:nvSpPr>
          <p:cNvPr id="8" name="Text Placeholder 7"/>
          <p:cNvSpPr>
            <a:spLocks noGrp="1"/>
          </p:cNvSpPr>
          <p:nvPr>
            <p:ph type="body" sz="quarter" idx="14"/>
          </p:nvPr>
        </p:nvSpPr>
        <p:spPr>
          <a:xfrm>
            <a:off x="228600" y="238540"/>
            <a:ext cx="4114800" cy="1184743"/>
          </a:xfrm>
        </p:spPr>
        <p:txBody>
          <a:bodyPr anchor="ctr"/>
          <a:lstStyle/>
          <a:p>
            <a:pPr algn="ctr"/>
            <a:r>
              <a:rPr lang="en-US" sz="2400" dirty="0" smtClean="0">
                <a:latin typeface="Helvetica Neue Thin" charset="0"/>
                <a:ea typeface="Helvetica Neue Thin" charset="0"/>
                <a:cs typeface="Helvetica Neue Thin" charset="0"/>
              </a:rPr>
              <a:t>Accelerate your</a:t>
            </a:r>
          </a:p>
          <a:p>
            <a:pPr algn="ctr"/>
            <a:r>
              <a:rPr lang="en-US" sz="2400" dirty="0" smtClean="0">
                <a:latin typeface="Helvetica Neue Thin" charset="0"/>
                <a:ea typeface="Helvetica Neue Thin" charset="0"/>
                <a:cs typeface="Helvetica Neue Thin" charset="0"/>
              </a:rPr>
              <a:t>experimental workflow</a:t>
            </a:r>
            <a:endParaRPr lang="en-US" sz="2400" dirty="0">
              <a:latin typeface="Helvetica Neue Thin" charset="0"/>
              <a:ea typeface="Helvetica Neue Thin" charset="0"/>
              <a:cs typeface="Helvetica Neue Thin" charset="0"/>
            </a:endParaRPr>
          </a:p>
        </p:txBody>
      </p:sp>
      <p:sp>
        <p:nvSpPr>
          <p:cNvPr id="9" name="Content Placeholder 8"/>
          <p:cNvSpPr>
            <a:spLocks noGrp="1"/>
          </p:cNvSpPr>
          <p:nvPr>
            <p:ph sz="quarter" idx="15"/>
          </p:nvPr>
        </p:nvSpPr>
        <p:spPr/>
        <p:txBody>
          <a:bodyPr anchor="ctr"/>
          <a:lstStyle/>
          <a:p>
            <a:pPr algn="ctr"/>
            <a:r>
              <a:rPr lang="en-US" dirty="0" smtClean="0">
                <a:latin typeface="Helvetica Neue" charset="0"/>
                <a:ea typeface="Helvetica Neue" charset="0"/>
                <a:cs typeface="Helvetica Neue" charset="0"/>
              </a:rPr>
              <a:t>TRAINING RUNS</a:t>
            </a:r>
          </a:p>
          <a:p>
            <a:pPr algn="ctr"/>
            <a:r>
              <a:rPr lang="en-US" dirty="0" smtClean="0">
                <a:latin typeface="Helvetica Neue" charset="0"/>
                <a:ea typeface="Helvetica Neue" charset="0"/>
                <a:cs typeface="Helvetica Neue" charset="0"/>
              </a:rPr>
              <a:t>100’s-10000’s</a:t>
            </a:r>
            <a:endParaRPr lang="en-US" dirty="0">
              <a:latin typeface="Helvetica Neue" charset="0"/>
              <a:ea typeface="Helvetica Neue" charset="0"/>
              <a:cs typeface="Helvetica Neue" charset="0"/>
            </a:endParaRPr>
          </a:p>
        </p:txBody>
      </p:sp>
      <p:sp>
        <p:nvSpPr>
          <p:cNvPr id="10" name="Content Placeholder 9"/>
          <p:cNvSpPr>
            <a:spLocks noGrp="1"/>
          </p:cNvSpPr>
          <p:nvPr>
            <p:ph sz="quarter" idx="16"/>
          </p:nvPr>
        </p:nvSpPr>
        <p:spPr/>
        <p:txBody>
          <a:bodyPr anchor="ctr"/>
          <a:lstStyle/>
          <a:p>
            <a:pPr algn="ctr"/>
            <a:r>
              <a:rPr lang="en-US" dirty="0" smtClean="0">
                <a:latin typeface="Helvetica Neue" charset="0"/>
                <a:ea typeface="Helvetica Neue" charset="0"/>
                <a:cs typeface="Helvetica Neue" charset="0"/>
              </a:rPr>
              <a:t>EXPERIMENTS</a:t>
            </a:r>
          </a:p>
          <a:p>
            <a:pPr algn="ctr"/>
            <a:r>
              <a:rPr lang="en-US" dirty="0" smtClean="0">
                <a:latin typeface="Helvetica Neue" charset="0"/>
                <a:ea typeface="Helvetica Neue" charset="0"/>
                <a:cs typeface="Helvetica Neue" charset="0"/>
              </a:rPr>
              <a:t>10’s-100’s</a:t>
            </a:r>
            <a:endParaRPr lang="en-US" dirty="0">
              <a:latin typeface="Helvetica Neue" charset="0"/>
              <a:ea typeface="Helvetica Neue" charset="0"/>
              <a:cs typeface="Helvetica Neue" charset="0"/>
            </a:endParaRPr>
          </a:p>
        </p:txBody>
      </p:sp>
      <p:grpSp>
        <p:nvGrpSpPr>
          <p:cNvPr id="23" name="Group 22"/>
          <p:cNvGrpSpPr/>
          <p:nvPr/>
        </p:nvGrpSpPr>
        <p:grpSpPr>
          <a:xfrm>
            <a:off x="5548520" y="2832772"/>
            <a:ext cx="2618960" cy="2382287"/>
            <a:chOff x="5364150" y="3038905"/>
            <a:chExt cx="1625047" cy="1478193"/>
          </a:xfrm>
        </p:grpSpPr>
        <p:sp>
          <p:nvSpPr>
            <p:cNvPr id="15" name="Pie 14"/>
            <p:cNvSpPr/>
            <p:nvPr/>
          </p:nvSpPr>
          <p:spPr>
            <a:xfrm>
              <a:off x="5365143" y="3038905"/>
              <a:ext cx="1624054" cy="1477438"/>
            </a:xfrm>
            <a:prstGeom prst="pie">
              <a:avLst>
                <a:gd name="adj1" fmla="val 13117323"/>
                <a:gd name="adj2" fmla="val 16177267"/>
              </a:avLst>
            </a:prstGeom>
            <a:solidFill>
              <a:schemeClr val="bg2">
                <a:lumMod val="50000"/>
              </a:schemeClr>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0" name="Pie 19"/>
            <p:cNvSpPr/>
            <p:nvPr/>
          </p:nvSpPr>
          <p:spPr>
            <a:xfrm>
              <a:off x="5365142" y="3038905"/>
              <a:ext cx="1624054" cy="1477438"/>
            </a:xfrm>
            <a:prstGeom prst="pie">
              <a:avLst>
                <a:gd name="adj1" fmla="val 10793906"/>
                <a:gd name="adj2" fmla="val 13172432"/>
              </a:avLst>
            </a:prstGeom>
            <a:solidFill>
              <a:schemeClr val="tx2">
                <a:lumMod val="25000"/>
              </a:schemeClr>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1" name="Pie 20"/>
            <p:cNvSpPr/>
            <p:nvPr/>
          </p:nvSpPr>
          <p:spPr>
            <a:xfrm>
              <a:off x="5365143" y="3039660"/>
              <a:ext cx="1624054" cy="1477438"/>
            </a:xfrm>
            <a:prstGeom prst="pie">
              <a:avLst>
                <a:gd name="adj1" fmla="val 19447253"/>
                <a:gd name="adj2" fmla="val 21592191"/>
              </a:avLst>
            </a:prstGeom>
            <a:solidFill>
              <a:schemeClr val="bg2"/>
            </a:solidFill>
            <a:ln>
              <a:solidFill>
                <a:schemeClr val="tx2">
                  <a:lumMod val="50000"/>
                </a:schemeClr>
              </a:solidFill>
            </a:ln>
          </p:spPr>
          <p:txBody>
            <a:bodyPr wrap="square" lIns="0" tIns="0" rIns="0" bIns="0" rtlCol="0" anchor="ctr">
              <a:noAutofit/>
            </a:bodyPr>
            <a:lstStyle/>
            <a:p>
              <a:pPr algn="ctr"/>
              <a:endParaRPr lang="en-US" sz="1200" dirty="0" err="1">
                <a:latin typeface="Arial"/>
                <a:cs typeface="Arial"/>
              </a:endParaRPr>
            </a:p>
          </p:txBody>
        </p:sp>
        <p:sp>
          <p:nvSpPr>
            <p:cNvPr id="22" name="Pie 21"/>
            <p:cNvSpPr/>
            <p:nvPr/>
          </p:nvSpPr>
          <p:spPr>
            <a:xfrm>
              <a:off x="5364150" y="3038905"/>
              <a:ext cx="1624054" cy="1477438"/>
            </a:xfrm>
            <a:prstGeom prst="pie">
              <a:avLst>
                <a:gd name="adj1" fmla="val 16170030"/>
                <a:gd name="adj2" fmla="val 19517641"/>
              </a:avLst>
            </a:prstGeom>
            <a:solidFill>
              <a:schemeClr val="bg2">
                <a:lumMod val="85000"/>
              </a:schemeClr>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24" name="Text Placeholder 7"/>
          <p:cNvSpPr>
            <a:spLocks noGrp="1"/>
          </p:cNvSpPr>
          <p:nvPr>
            <p:ph type="body" sz="quarter" idx="14"/>
          </p:nvPr>
        </p:nvSpPr>
        <p:spPr>
          <a:xfrm>
            <a:off x="6150505" y="3050615"/>
            <a:ext cx="676630" cy="398210"/>
          </a:xfrm>
        </p:spPr>
        <p:txBody>
          <a:bodyPr anchor="ctr"/>
          <a:lstStyle/>
          <a:p>
            <a:pPr algn="ctr"/>
            <a:r>
              <a:rPr lang="en-US" sz="1400" dirty="0">
                <a:solidFill>
                  <a:schemeClr val="bg2"/>
                </a:solidFill>
                <a:latin typeface="Helvetica Neue Thin" charset="0"/>
                <a:ea typeface="Helvetica Neue Thin" charset="0"/>
                <a:cs typeface="Helvetica Neue Thin" charset="0"/>
              </a:rPr>
              <a:t>K</a:t>
            </a:r>
            <a:r>
              <a:rPr lang="en-US" sz="1400" dirty="0" smtClean="0">
                <a:solidFill>
                  <a:schemeClr val="bg2"/>
                </a:solidFill>
                <a:latin typeface="Helvetica Neue Thin" charset="0"/>
                <a:ea typeface="Helvetica Neue Thin" charset="0"/>
                <a:cs typeface="Helvetica Neue Thin" charset="0"/>
              </a:rPr>
              <a:t>80</a:t>
            </a:r>
            <a:endParaRPr lang="en-US" sz="1400" dirty="0">
              <a:solidFill>
                <a:schemeClr val="bg2"/>
              </a:solidFill>
              <a:latin typeface="Helvetica Neue Thin" charset="0"/>
              <a:ea typeface="Helvetica Neue Thin" charset="0"/>
              <a:cs typeface="Helvetica Neue Thin" charset="0"/>
            </a:endParaRPr>
          </a:p>
        </p:txBody>
      </p:sp>
      <p:sp>
        <p:nvSpPr>
          <p:cNvPr id="25" name="Text Placeholder 7"/>
          <p:cNvSpPr>
            <a:spLocks noGrp="1"/>
          </p:cNvSpPr>
          <p:nvPr>
            <p:ph type="body" sz="quarter" idx="14"/>
          </p:nvPr>
        </p:nvSpPr>
        <p:spPr>
          <a:xfrm>
            <a:off x="7014487" y="3050615"/>
            <a:ext cx="601816" cy="419378"/>
          </a:xfrm>
        </p:spPr>
        <p:txBody>
          <a:bodyPr anchor="ctr"/>
          <a:lstStyle/>
          <a:p>
            <a:pPr algn="ctr"/>
            <a:r>
              <a:rPr lang="en-US" sz="1400" dirty="0" smtClean="0">
                <a:solidFill>
                  <a:schemeClr val="accent3">
                    <a:lumMod val="75000"/>
                  </a:schemeClr>
                </a:solidFill>
                <a:latin typeface="Helvetica Neue Thin" charset="0"/>
                <a:ea typeface="Helvetica Neue Thin" charset="0"/>
                <a:cs typeface="Helvetica Neue Thin" charset="0"/>
              </a:rPr>
              <a:t>P100</a:t>
            </a:r>
            <a:endParaRPr lang="en-US" sz="1400" dirty="0">
              <a:solidFill>
                <a:schemeClr val="accent3">
                  <a:lumMod val="75000"/>
                </a:schemeClr>
              </a:solidFill>
              <a:latin typeface="Helvetica Neue Thin" charset="0"/>
              <a:ea typeface="Helvetica Neue Thin" charset="0"/>
              <a:cs typeface="Helvetica Neue Thin" charset="0"/>
            </a:endParaRPr>
          </a:p>
        </p:txBody>
      </p:sp>
      <p:sp>
        <p:nvSpPr>
          <p:cNvPr id="26" name="Text Placeholder 7"/>
          <p:cNvSpPr>
            <a:spLocks noGrp="1"/>
          </p:cNvSpPr>
          <p:nvPr>
            <p:ph type="body" sz="quarter" idx="14"/>
          </p:nvPr>
        </p:nvSpPr>
        <p:spPr>
          <a:xfrm>
            <a:off x="5608042" y="3549592"/>
            <a:ext cx="880778" cy="472968"/>
          </a:xfrm>
        </p:spPr>
        <p:txBody>
          <a:bodyPr anchor="ctr"/>
          <a:lstStyle/>
          <a:p>
            <a:pPr algn="ctr"/>
            <a:r>
              <a:rPr lang="en-US" sz="1200" dirty="0" smtClean="0">
                <a:solidFill>
                  <a:schemeClr val="bg2"/>
                </a:solidFill>
                <a:latin typeface="Helvetica Neue Thin" charset="0"/>
                <a:ea typeface="Helvetica Neue Thin" charset="0"/>
                <a:cs typeface="Helvetica Neue Thin" charset="0"/>
              </a:rPr>
              <a:t>CPU-only</a:t>
            </a:r>
            <a:endParaRPr lang="en-US" sz="1200" dirty="0">
              <a:solidFill>
                <a:schemeClr val="bg2"/>
              </a:solidFill>
              <a:latin typeface="Helvetica Neue Thin" charset="0"/>
              <a:ea typeface="Helvetica Neue Thin" charset="0"/>
              <a:cs typeface="Helvetica Neue Thin" charset="0"/>
            </a:endParaRPr>
          </a:p>
        </p:txBody>
      </p:sp>
      <p:sp>
        <p:nvSpPr>
          <p:cNvPr id="27" name="Text Placeholder 7"/>
          <p:cNvSpPr>
            <a:spLocks noGrp="1"/>
          </p:cNvSpPr>
          <p:nvPr>
            <p:ph type="body" sz="quarter" idx="14"/>
          </p:nvPr>
        </p:nvSpPr>
        <p:spPr>
          <a:xfrm>
            <a:off x="7559707" y="3517788"/>
            <a:ext cx="601816" cy="419378"/>
          </a:xfrm>
        </p:spPr>
        <p:txBody>
          <a:bodyPr anchor="ctr"/>
          <a:lstStyle/>
          <a:p>
            <a:pPr algn="ctr"/>
            <a:r>
              <a:rPr lang="en-US" sz="1400" dirty="0" smtClean="0">
                <a:latin typeface="Helvetica Neue Thin" charset="0"/>
                <a:ea typeface="Helvetica Neue Thin" charset="0"/>
                <a:cs typeface="Helvetica Neue Thin" charset="0"/>
              </a:rPr>
              <a:t>V100</a:t>
            </a:r>
            <a:endParaRPr lang="en-US" sz="1400" dirty="0">
              <a:latin typeface="Helvetica Neue Thin" charset="0"/>
              <a:ea typeface="Helvetica Neue Thin" charset="0"/>
              <a:cs typeface="Helvetica Neue Thin" charset="0"/>
            </a:endParaRPr>
          </a:p>
        </p:txBody>
      </p:sp>
      <p:sp>
        <p:nvSpPr>
          <p:cNvPr id="17" name="Rectangle 16"/>
          <p:cNvSpPr/>
          <p:nvPr/>
        </p:nvSpPr>
        <p:spPr>
          <a:xfrm>
            <a:off x="322362" y="3803367"/>
            <a:ext cx="3797743" cy="400110"/>
          </a:xfrm>
          <a:prstGeom prst="rect">
            <a:avLst/>
          </a:prstGeom>
        </p:spPr>
        <p:txBody>
          <a:bodyPr wrap="square">
            <a:spAutoFit/>
          </a:bodyPr>
          <a:lstStyle/>
          <a:p>
            <a:pPr algn="ctr"/>
            <a:r>
              <a:rPr lang="en-US" sz="2000" dirty="0" smtClean="0">
                <a:latin typeface="Helvetica Neue Medium" charset="0"/>
                <a:ea typeface="Helvetica Neue Medium" charset="0"/>
                <a:cs typeface="Helvetica Neue Medium" charset="0"/>
              </a:rPr>
              <a:t>We’ll </a:t>
            </a:r>
            <a:r>
              <a:rPr lang="en-US" sz="2000" dirty="0">
                <a:latin typeface="Helvetica Neue Medium" charset="0"/>
                <a:ea typeface="Helvetica Neue Medium" charset="0"/>
                <a:cs typeface="Helvetica Neue Medium" charset="0"/>
              </a:rPr>
              <a:t>manage the </a:t>
            </a:r>
            <a:r>
              <a:rPr lang="en-US" sz="2000" dirty="0" smtClean="0">
                <a:latin typeface="Helvetica Neue Medium" charset="0"/>
                <a:ea typeface="Helvetica Neue Medium" charset="0"/>
                <a:cs typeface="Helvetica Neue Medium" charset="0"/>
              </a:rPr>
              <a:t>rest</a:t>
            </a:r>
            <a:endParaRPr lang="en-US" sz="2000" dirty="0">
              <a:latin typeface="Helvetica Neue Medium" charset="0"/>
              <a:ea typeface="Helvetica Neue Medium" charset="0"/>
              <a:cs typeface="Helvetica Neue Medium" charset="0"/>
            </a:endParaRPr>
          </a:p>
        </p:txBody>
      </p:sp>
      <p:sp>
        <p:nvSpPr>
          <p:cNvPr id="18" name="TextBox 17"/>
          <p:cNvSpPr txBox="1"/>
          <p:nvPr/>
        </p:nvSpPr>
        <p:spPr>
          <a:xfrm>
            <a:off x="22888" y="2938123"/>
            <a:ext cx="1484618" cy="365985"/>
          </a:xfrm>
          <a:prstGeom prst="rect">
            <a:avLst/>
          </a:prstGeom>
        </p:spPr>
        <p:txBody>
          <a:bodyPr vert="horz" wrap="none" lIns="91440" tIns="45720" rIns="91440" bIns="45720" rtlCol="0" anchor="ctr" anchorCtr="0">
            <a:noAutofit/>
          </a:bodyPr>
          <a:lstStyle/>
          <a:p>
            <a:pPr algn="ctr"/>
            <a:r>
              <a:rPr lang="en-US" sz="1200" dirty="0" smtClean="0">
                <a:solidFill>
                  <a:srgbClr val="0064FF"/>
                </a:solidFill>
                <a:latin typeface="Helvetica Neue Light" charset="0"/>
                <a:ea typeface="Helvetica Neue Light" charset="0"/>
                <a:cs typeface="Helvetica Neue Light" charset="0"/>
              </a:rPr>
              <a:t>source code</a:t>
            </a:r>
          </a:p>
        </p:txBody>
      </p:sp>
      <p:sp>
        <p:nvSpPr>
          <p:cNvPr id="19" name="Cube 18"/>
          <p:cNvSpPr/>
          <p:nvPr/>
        </p:nvSpPr>
        <p:spPr>
          <a:xfrm rot="16200000">
            <a:off x="571878" y="2394462"/>
            <a:ext cx="464511" cy="466535"/>
          </a:xfrm>
          <a:prstGeom prst="cube">
            <a:avLst>
              <a:gd name="adj" fmla="val 24161"/>
            </a:avLst>
          </a:prstGeom>
          <a:solidFill>
            <a:schemeClr val="bg2"/>
          </a:solidFill>
          <a:ln>
            <a:solidFill>
              <a:schemeClr val="accent2">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lumMod val="85000"/>
                </a:schemeClr>
              </a:solidFill>
            </a:endParaRPr>
          </a:p>
        </p:txBody>
      </p:sp>
      <p:sp>
        <p:nvSpPr>
          <p:cNvPr id="28" name="TextBox 27"/>
          <p:cNvSpPr txBox="1"/>
          <p:nvPr/>
        </p:nvSpPr>
        <p:spPr>
          <a:xfrm>
            <a:off x="1478924" y="2938123"/>
            <a:ext cx="1484618" cy="365985"/>
          </a:xfrm>
          <a:prstGeom prst="rect">
            <a:avLst/>
          </a:prstGeom>
        </p:spPr>
        <p:txBody>
          <a:bodyPr vert="horz" wrap="none" lIns="91440" tIns="45720" rIns="91440" bIns="45720" rtlCol="0" anchor="ctr" anchorCtr="0">
            <a:noAutofit/>
          </a:bodyPr>
          <a:lstStyle/>
          <a:p>
            <a:pPr algn="ctr"/>
            <a:r>
              <a:rPr lang="en-US" sz="1200" dirty="0" smtClean="0">
                <a:solidFill>
                  <a:srgbClr val="0064FF"/>
                </a:solidFill>
                <a:latin typeface="Helvetica Neue Light" charset="0"/>
                <a:ea typeface="Helvetica Neue Light" charset="0"/>
                <a:cs typeface="Helvetica Neue Light" charset="0"/>
              </a:rPr>
              <a:t>experiment</a:t>
            </a:r>
          </a:p>
          <a:p>
            <a:pPr algn="ctr"/>
            <a:r>
              <a:rPr lang="en-US" sz="1200" dirty="0" smtClean="0">
                <a:solidFill>
                  <a:srgbClr val="0064FF"/>
                </a:solidFill>
                <a:latin typeface="Helvetica Neue Light" charset="0"/>
                <a:ea typeface="Helvetica Neue Light" charset="0"/>
                <a:cs typeface="Helvetica Neue Light" charset="0"/>
              </a:rPr>
              <a:t>definition</a:t>
            </a:r>
          </a:p>
        </p:txBody>
      </p:sp>
      <p:sp>
        <p:nvSpPr>
          <p:cNvPr id="29" name="TextBox 28"/>
          <p:cNvSpPr txBox="1"/>
          <p:nvPr/>
        </p:nvSpPr>
        <p:spPr>
          <a:xfrm>
            <a:off x="2875341" y="2938123"/>
            <a:ext cx="1484618" cy="365985"/>
          </a:xfrm>
          <a:prstGeom prst="rect">
            <a:avLst/>
          </a:prstGeom>
        </p:spPr>
        <p:txBody>
          <a:bodyPr vert="horz" wrap="none" lIns="91440" tIns="45720" rIns="91440" bIns="45720" rtlCol="0" anchor="ctr" anchorCtr="0">
            <a:noAutofit/>
          </a:bodyPr>
          <a:lstStyle/>
          <a:p>
            <a:pPr algn="ctr"/>
            <a:r>
              <a:rPr lang="en-US" sz="1200" dirty="0" smtClean="0">
                <a:solidFill>
                  <a:srgbClr val="0064FF"/>
                </a:solidFill>
                <a:latin typeface="Helvetica Neue Light" charset="0"/>
                <a:ea typeface="Helvetica Neue Light" charset="0"/>
                <a:cs typeface="Helvetica Neue Light" charset="0"/>
              </a:rPr>
              <a:t>dataset</a:t>
            </a:r>
          </a:p>
        </p:txBody>
      </p:sp>
      <p:sp>
        <p:nvSpPr>
          <p:cNvPr id="30" name="Folded Corner 29"/>
          <p:cNvSpPr/>
          <p:nvPr/>
        </p:nvSpPr>
        <p:spPr>
          <a:xfrm>
            <a:off x="2013920" y="2276210"/>
            <a:ext cx="414629" cy="517902"/>
          </a:xfrm>
          <a:prstGeom prst="foldedCorner">
            <a:avLst/>
          </a:prstGeom>
          <a:solidFill>
            <a:schemeClr val="bg2"/>
          </a:solidFill>
          <a:ln w="9525">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
        <p:nvSpPr>
          <p:cNvPr id="31" name="Can 30"/>
          <p:cNvSpPr/>
          <p:nvPr/>
        </p:nvSpPr>
        <p:spPr>
          <a:xfrm>
            <a:off x="3379185" y="2305878"/>
            <a:ext cx="537286" cy="612251"/>
          </a:xfrm>
          <a:prstGeom prst="can">
            <a:avLst/>
          </a:prstGeom>
          <a:solidFill>
            <a:schemeClr val="bg2"/>
          </a:solidFill>
          <a:ln w="9525" cap="flat">
            <a:solidFill>
              <a:schemeClr val="accent2">
                <a:lumMod val="7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cxnSp>
        <p:nvCxnSpPr>
          <p:cNvPr id="5" name="Straight Arrow Connector 4"/>
          <p:cNvCxnSpPr/>
          <p:nvPr/>
        </p:nvCxnSpPr>
        <p:spPr>
          <a:xfrm flipV="1">
            <a:off x="6857200" y="3793103"/>
            <a:ext cx="811399" cy="229458"/>
          </a:xfrm>
          <a:prstGeom prst="straightConnector1">
            <a:avLst/>
          </a:prstGeom>
          <a:ln w="41275">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87128" y="1707508"/>
            <a:ext cx="3797743" cy="400110"/>
          </a:xfrm>
          <a:prstGeom prst="rect">
            <a:avLst/>
          </a:prstGeom>
        </p:spPr>
        <p:txBody>
          <a:bodyPr wrap="square">
            <a:spAutoFit/>
          </a:bodyPr>
          <a:lstStyle/>
          <a:p>
            <a:pPr algn="ctr"/>
            <a:r>
              <a:rPr lang="en-US" sz="2000" dirty="0" smtClean="0">
                <a:solidFill>
                  <a:srgbClr val="0064FF"/>
                </a:solidFill>
                <a:latin typeface="Helvetica Neue Light" charset="0"/>
                <a:ea typeface="Helvetica Neue Light" charset="0"/>
                <a:cs typeface="Helvetica Neue Light" charset="0"/>
              </a:rPr>
              <a:t>You </a:t>
            </a:r>
            <a:r>
              <a:rPr lang="en-US" sz="2000" dirty="0">
                <a:solidFill>
                  <a:srgbClr val="0064FF"/>
                </a:solidFill>
                <a:latin typeface="Helvetica Neue Light" charset="0"/>
                <a:ea typeface="Helvetica Neue Light" charset="0"/>
                <a:cs typeface="Helvetica Neue Light" charset="0"/>
              </a:rPr>
              <a:t>focus on </a:t>
            </a:r>
            <a:r>
              <a:rPr lang="en-US" sz="2000" dirty="0" smtClean="0">
                <a:solidFill>
                  <a:srgbClr val="0064FF"/>
                </a:solidFill>
                <a:latin typeface="Helvetica Neue Light" charset="0"/>
                <a:ea typeface="Helvetica Neue Light" charset="0"/>
                <a:cs typeface="Helvetica Neue Light" charset="0"/>
              </a:rPr>
              <a:t>experiment design</a:t>
            </a:r>
          </a:p>
        </p:txBody>
      </p:sp>
      <p:sp>
        <p:nvSpPr>
          <p:cNvPr id="33" name="Rectangle 32"/>
          <p:cNvSpPr/>
          <p:nvPr/>
        </p:nvSpPr>
        <p:spPr>
          <a:xfrm>
            <a:off x="6629399" y="1059963"/>
            <a:ext cx="457201" cy="295977"/>
          </a:xfrm>
          <a:prstGeom prst="rect">
            <a:avLst/>
          </a:prstGeom>
          <a:solidFill>
            <a:srgbClr val="003BCA"/>
          </a:solidFill>
        </p:spPr>
        <p:txBody>
          <a:bodyPr wrap="square" lIns="0" tIns="0" rIns="0" bIns="0" rtlCol="0" anchor="ctr">
            <a:noAutofit/>
          </a:bodyPr>
          <a:lstStyle/>
          <a:p>
            <a:pPr algn="ctr"/>
            <a:r>
              <a:rPr lang="en-US" sz="1400" b="1" dirty="0" smtClean="0">
                <a:solidFill>
                  <a:schemeClr val="bg2"/>
                </a:solidFill>
                <a:latin typeface="Arial"/>
                <a:cs typeface="Arial"/>
              </a:rPr>
              <a:t>&gt;&gt;</a:t>
            </a:r>
            <a:endParaRPr lang="en-US" sz="1400" b="1" dirty="0">
              <a:solidFill>
                <a:schemeClr val="bg2"/>
              </a:solidFill>
              <a:latin typeface="Arial"/>
              <a:cs typeface="Arial"/>
            </a:endParaRPr>
          </a:p>
        </p:txBody>
      </p:sp>
      <p:sp>
        <p:nvSpPr>
          <p:cNvPr id="37" name="Folded Corner 36"/>
          <p:cNvSpPr/>
          <p:nvPr/>
        </p:nvSpPr>
        <p:spPr>
          <a:xfrm>
            <a:off x="2069396" y="2328760"/>
            <a:ext cx="414629" cy="517902"/>
          </a:xfrm>
          <a:prstGeom prst="foldedCorner">
            <a:avLst/>
          </a:prstGeom>
          <a:solidFill>
            <a:schemeClr val="bg2"/>
          </a:solidFill>
          <a:ln w="9525">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
        <p:nvSpPr>
          <p:cNvPr id="38" name="Folded Corner 37"/>
          <p:cNvSpPr/>
          <p:nvPr/>
        </p:nvSpPr>
        <p:spPr>
          <a:xfrm>
            <a:off x="2119941" y="2397108"/>
            <a:ext cx="414629" cy="517902"/>
          </a:xfrm>
          <a:prstGeom prst="foldedCorner">
            <a:avLst/>
          </a:prstGeom>
          <a:solidFill>
            <a:schemeClr val="bg2"/>
          </a:solidFill>
          <a:ln w="9525">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75550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579507" y="0"/>
            <a:ext cx="5564492" cy="5143499"/>
          </a:xfrm>
          <a:prstGeom prst="rect">
            <a:avLst/>
          </a:prstGeom>
          <a:solidFill>
            <a:schemeClr val="tx1"/>
          </a:solidFill>
        </p:spPr>
        <p:txBody>
          <a:bodyPr wrap="square" lIns="91440" tIns="0" rIns="91440" bIns="0" rtlCol="0" anchor="ctr">
            <a:noAutofit/>
          </a:bodyPr>
          <a:lstStyle/>
          <a:p>
            <a:pPr algn="ctr"/>
            <a:endParaRPr lang="en-US" sz="2000" dirty="0">
              <a:solidFill>
                <a:schemeClr val="bg2"/>
              </a:solidFill>
              <a:latin typeface="Helvetica Neue Light" charset="0"/>
              <a:ea typeface="Helvetica Neue Light" charset="0"/>
              <a:cs typeface="Helvetica Neue Light" charset="0"/>
            </a:endParaRPr>
          </a:p>
        </p:txBody>
      </p:sp>
      <p:sp>
        <p:nvSpPr>
          <p:cNvPr id="5" name="Title 4"/>
          <p:cNvSpPr>
            <a:spLocks noGrp="1"/>
          </p:cNvSpPr>
          <p:nvPr>
            <p:ph type="title"/>
          </p:nvPr>
        </p:nvSpPr>
        <p:spPr>
          <a:xfrm>
            <a:off x="78092" y="668434"/>
            <a:ext cx="3480916" cy="3035602"/>
          </a:xfrm>
        </p:spPr>
        <p:txBody>
          <a:bodyPr lIns="91440" rIns="91440" bIns="0" anchor="ctr"/>
          <a:lstStyle/>
          <a:p>
            <a:pPr algn="ctr"/>
            <a:r>
              <a:rPr lang="en-US" sz="2000" b="0" dirty="0" smtClean="0">
                <a:latin typeface="Helvetica Neue Medium" charset="0"/>
                <a:ea typeface="Helvetica Neue Medium" charset="0"/>
                <a:cs typeface="Helvetica Neue Medium" charset="0"/>
              </a:rPr>
              <a:t>Experiment Assistant </a:t>
            </a:r>
            <a:r>
              <a:rPr lang="en-US" sz="2000" b="0" dirty="0" smtClean="0">
                <a:latin typeface="Helvetica Neue Light" charset="0"/>
                <a:ea typeface="Helvetica Neue Light" charset="0"/>
                <a:cs typeface="Helvetica Neue Light" charset="0"/>
              </a:rPr>
              <a:t>accelerates discovering the optimal</a:t>
            </a:r>
            <a:r>
              <a:rPr lang="en-US" sz="2000" b="0" dirty="0">
                <a:latin typeface="Helvetica Neue Light" charset="0"/>
                <a:ea typeface="Helvetica Neue Light" charset="0"/>
                <a:cs typeface="Helvetica Neue Light" charset="0"/>
              </a:rPr>
              <a:t> </a:t>
            </a:r>
            <a:r>
              <a:rPr lang="en-US" sz="2000" b="0" dirty="0" smtClean="0">
                <a:latin typeface="Helvetica Neue Light" charset="0"/>
                <a:ea typeface="Helvetica Neue Light" charset="0"/>
                <a:cs typeface="Helvetica Neue Light" charset="0"/>
              </a:rPr>
              <a:t>neural networks</a:t>
            </a:r>
            <a:br>
              <a:rPr lang="en-US" sz="2000" b="0" dirty="0" smtClean="0">
                <a:latin typeface="Helvetica Neue Light" charset="0"/>
                <a:ea typeface="Helvetica Neue Light" charset="0"/>
                <a:cs typeface="Helvetica Neue Light" charset="0"/>
              </a:rPr>
            </a:br>
            <a:r>
              <a:rPr lang="en-US" sz="2000" b="0" dirty="0" smtClean="0">
                <a:latin typeface="Helvetica Neue Light" charset="0"/>
                <a:ea typeface="Helvetica Neue Light" charset="0"/>
                <a:cs typeface="Helvetica Neue Light" charset="0"/>
              </a:rPr>
              <a:t/>
            </a:r>
            <a:br>
              <a:rPr lang="en-US" sz="2000" b="0" dirty="0" smtClean="0">
                <a:latin typeface="Helvetica Neue Light" charset="0"/>
                <a:ea typeface="Helvetica Neue Light" charset="0"/>
                <a:cs typeface="Helvetica Neue Light" charset="0"/>
              </a:rPr>
            </a:br>
            <a:r>
              <a:rPr lang="en-US" sz="2000" b="0" dirty="0" smtClean="0">
                <a:latin typeface="Helvetica Neue Light" charset="0"/>
                <a:ea typeface="Helvetica Neue Light" charset="0"/>
                <a:cs typeface="Helvetica Neue Light" charset="0"/>
              </a:rPr>
              <a:t>100’s of experiments</a:t>
            </a:r>
            <a:br>
              <a:rPr lang="en-US" sz="2000" b="0" dirty="0" smtClean="0">
                <a:latin typeface="Helvetica Neue Light" charset="0"/>
                <a:ea typeface="Helvetica Neue Light" charset="0"/>
                <a:cs typeface="Helvetica Neue Light" charset="0"/>
              </a:rPr>
            </a:br>
            <a:r>
              <a:rPr lang="en-US" sz="2000" b="0" dirty="0" smtClean="0">
                <a:latin typeface="Helvetica Neue Light" charset="0"/>
                <a:ea typeface="Helvetica Neue Light" charset="0"/>
                <a:cs typeface="Helvetica Neue Light" charset="0"/>
              </a:rPr>
              <a:t>10,000’s of training runs</a:t>
            </a:r>
            <a:br>
              <a:rPr lang="en-US" sz="2000" b="0" dirty="0" smtClean="0">
                <a:latin typeface="Helvetica Neue Light" charset="0"/>
                <a:ea typeface="Helvetica Neue Light" charset="0"/>
                <a:cs typeface="Helvetica Neue Light" charset="0"/>
              </a:rPr>
            </a:br>
            <a:r>
              <a:rPr lang="en-US" sz="2000" b="0" dirty="0">
                <a:latin typeface="Helvetica Neue Light" charset="0"/>
                <a:ea typeface="Helvetica Neue Light" charset="0"/>
                <a:cs typeface="Helvetica Neue Light" charset="0"/>
              </a:rPr>
              <a:t/>
            </a:r>
            <a:br>
              <a:rPr lang="en-US" sz="2000" b="0" dirty="0">
                <a:latin typeface="Helvetica Neue Light" charset="0"/>
                <a:ea typeface="Helvetica Neue Light" charset="0"/>
                <a:cs typeface="Helvetica Neue Light" charset="0"/>
              </a:rPr>
            </a:br>
            <a:r>
              <a:rPr lang="en-US" sz="2000" b="0" dirty="0" smtClean="0">
                <a:solidFill>
                  <a:schemeClr val="accent2"/>
                </a:solidFill>
                <a:latin typeface="Helvetica Neue Light" charset="0"/>
                <a:ea typeface="Helvetica Neue Light" charset="0"/>
                <a:cs typeface="Helvetica Neue Light" charset="0"/>
              </a:rPr>
              <a:t>It’s here to serve you</a:t>
            </a:r>
            <a:endParaRPr lang="en-US" sz="2000" b="0" dirty="0">
              <a:solidFill>
                <a:schemeClr val="accent2"/>
              </a:solidFill>
              <a:latin typeface="Helvetica Neue Light" charset="0"/>
              <a:ea typeface="Helvetica Neue Light" charset="0"/>
              <a:cs typeface="Helvetica Neue Light" charset="0"/>
            </a:endParaRPr>
          </a:p>
        </p:txBody>
      </p:sp>
      <p:sp>
        <p:nvSpPr>
          <p:cNvPr id="4" name="Rectangle 3"/>
          <p:cNvSpPr/>
          <p:nvPr/>
        </p:nvSpPr>
        <p:spPr>
          <a:xfrm>
            <a:off x="4532242" y="0"/>
            <a:ext cx="4611757" cy="5143500"/>
          </a:xfrm>
          <a:prstGeom prst="rect">
            <a:avLst/>
          </a:prstGeom>
        </p:spPr>
        <p:txBody>
          <a:bodyPr wrap="square" lIns="365760" tIns="0" rIns="365760" bIns="0" rtlCol="0" anchor="ctr">
            <a:noAutofit/>
          </a:bodyPr>
          <a:lstStyle/>
          <a:p>
            <a:pPr algn="ctr"/>
            <a:endParaRPr lang="en-US" sz="1200" dirty="0" err="1">
              <a:solidFill>
                <a:srgbClr val="FFFFFF"/>
              </a:solidFill>
              <a:latin typeface="Arial"/>
              <a:cs typeface="Arial"/>
            </a:endParaRPr>
          </a:p>
        </p:txBody>
      </p:sp>
      <p:sp>
        <p:nvSpPr>
          <p:cNvPr id="6" name="Oval 5"/>
          <p:cNvSpPr>
            <a:spLocks noChangeAspect="1"/>
          </p:cNvSpPr>
          <p:nvPr/>
        </p:nvSpPr>
        <p:spPr>
          <a:xfrm>
            <a:off x="4680622" y="835144"/>
            <a:ext cx="3098644" cy="3098644"/>
          </a:xfrm>
          <a:prstGeom prst="ellipse">
            <a:avLst/>
          </a:prstGeom>
          <a:ln w="5715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 name="Rectangle 24"/>
          <p:cNvSpPr/>
          <p:nvPr/>
        </p:nvSpPr>
        <p:spPr>
          <a:xfrm>
            <a:off x="5387480" y="314715"/>
            <a:ext cx="1807978" cy="1040859"/>
          </a:xfrm>
          <a:prstGeom prst="rect">
            <a:avLst/>
          </a:prstGeom>
          <a:solidFill>
            <a:schemeClr val="tx1"/>
          </a:solidFill>
        </p:spPr>
        <p:txBody>
          <a:bodyPr wrap="square" lIns="91440" tIns="0" rIns="91440" bIns="0" rtlCol="0" anchor="ctr">
            <a:noAutofit/>
          </a:bodyPr>
          <a:lstStyle/>
          <a:p>
            <a:pPr algn="ctr"/>
            <a:r>
              <a:rPr lang="en-US" sz="2000" dirty="0" smtClean="0">
                <a:solidFill>
                  <a:schemeClr val="bg2"/>
                </a:solidFill>
                <a:latin typeface="Helvetica Neue Light" charset="0"/>
                <a:ea typeface="Helvetica Neue Light" charset="0"/>
                <a:cs typeface="Helvetica Neue Light" charset="0"/>
              </a:rPr>
              <a:t>design</a:t>
            </a:r>
          </a:p>
          <a:p>
            <a:pPr algn="ctr"/>
            <a:r>
              <a:rPr lang="en-US" sz="2000" dirty="0" smtClean="0">
                <a:solidFill>
                  <a:schemeClr val="bg2"/>
                </a:solidFill>
                <a:latin typeface="Helvetica Neue Light" charset="0"/>
                <a:ea typeface="Helvetica Neue Light" charset="0"/>
                <a:cs typeface="Helvetica Neue Light" charset="0"/>
              </a:rPr>
              <a:t>neural network</a:t>
            </a:r>
            <a:endParaRPr lang="en-US" sz="2000" dirty="0">
              <a:solidFill>
                <a:schemeClr val="bg2"/>
              </a:solidFill>
              <a:latin typeface="Helvetica Neue Light" charset="0"/>
              <a:ea typeface="Helvetica Neue Light" charset="0"/>
              <a:cs typeface="Helvetica Neue Light" charset="0"/>
            </a:endParaRPr>
          </a:p>
        </p:txBody>
      </p:sp>
      <p:sp>
        <p:nvSpPr>
          <p:cNvPr id="26" name="Rectangle 25"/>
          <p:cNvSpPr/>
          <p:nvPr/>
        </p:nvSpPr>
        <p:spPr>
          <a:xfrm>
            <a:off x="5649685" y="3588644"/>
            <a:ext cx="1137549" cy="494339"/>
          </a:xfrm>
          <a:prstGeom prst="rect">
            <a:avLst/>
          </a:prstGeom>
          <a:solidFill>
            <a:schemeClr val="tx1"/>
          </a:solidFill>
        </p:spPr>
        <p:txBody>
          <a:bodyPr wrap="square" lIns="91440" tIns="0" rIns="91440" bIns="0" rtlCol="0" anchor="ctr">
            <a:noAutofit/>
          </a:bodyPr>
          <a:lstStyle/>
          <a:p>
            <a:pPr algn="ctr"/>
            <a:r>
              <a:rPr lang="en-US" sz="2000" dirty="0" smtClean="0">
                <a:solidFill>
                  <a:schemeClr val="bg2"/>
                </a:solidFill>
                <a:latin typeface="Helvetica Neue Light" charset="0"/>
                <a:ea typeface="Helvetica Neue Light" charset="0"/>
                <a:cs typeface="Helvetica Neue Light" charset="0"/>
              </a:rPr>
              <a:t>evaluate</a:t>
            </a:r>
            <a:endParaRPr lang="en-US" sz="2000" dirty="0">
              <a:solidFill>
                <a:schemeClr val="bg2"/>
              </a:solidFill>
              <a:latin typeface="Helvetica Neue Light" charset="0"/>
              <a:ea typeface="Helvetica Neue Light" charset="0"/>
              <a:cs typeface="Helvetica Neue Light" charset="0"/>
            </a:endParaRPr>
          </a:p>
        </p:txBody>
      </p:sp>
      <p:sp>
        <p:nvSpPr>
          <p:cNvPr id="27" name="Rectangle 26"/>
          <p:cNvSpPr/>
          <p:nvPr/>
        </p:nvSpPr>
        <p:spPr>
          <a:xfrm>
            <a:off x="4243538" y="2019435"/>
            <a:ext cx="884006" cy="505215"/>
          </a:xfrm>
          <a:prstGeom prst="rect">
            <a:avLst/>
          </a:prstGeom>
          <a:solidFill>
            <a:schemeClr val="tx1"/>
          </a:solidFill>
        </p:spPr>
        <p:txBody>
          <a:bodyPr wrap="square" lIns="91440" tIns="0" rIns="91440" bIns="0" rtlCol="0" anchor="ctr">
            <a:noAutofit/>
          </a:bodyPr>
          <a:lstStyle/>
          <a:p>
            <a:pPr algn="ctr"/>
            <a:r>
              <a:rPr lang="en-US" sz="2000" dirty="0" smtClean="0">
                <a:solidFill>
                  <a:schemeClr val="bg2"/>
                </a:solidFill>
                <a:latin typeface="Helvetica Neue Light" charset="0"/>
                <a:ea typeface="Helvetica Neue Light" charset="0"/>
                <a:cs typeface="Helvetica Neue Light" charset="0"/>
              </a:rPr>
              <a:t>evolve</a:t>
            </a:r>
            <a:endParaRPr lang="en-US" sz="2000" dirty="0">
              <a:solidFill>
                <a:schemeClr val="bg2"/>
              </a:solidFill>
              <a:latin typeface="Helvetica Neue Light" charset="0"/>
              <a:ea typeface="Helvetica Neue Light" charset="0"/>
              <a:cs typeface="Helvetica Neue Light" charset="0"/>
            </a:endParaRPr>
          </a:p>
        </p:txBody>
      </p:sp>
      <p:sp>
        <p:nvSpPr>
          <p:cNvPr id="28" name="Rectangle 27"/>
          <p:cNvSpPr/>
          <p:nvPr/>
        </p:nvSpPr>
        <p:spPr>
          <a:xfrm>
            <a:off x="7387766" y="2133598"/>
            <a:ext cx="782999" cy="481223"/>
          </a:xfrm>
          <a:prstGeom prst="rect">
            <a:avLst/>
          </a:prstGeom>
          <a:solidFill>
            <a:schemeClr val="tx1"/>
          </a:solidFill>
        </p:spPr>
        <p:txBody>
          <a:bodyPr wrap="square" lIns="91440" tIns="0" rIns="91440" bIns="0" rtlCol="0" anchor="ctr">
            <a:noAutofit/>
          </a:bodyPr>
          <a:lstStyle/>
          <a:p>
            <a:pPr algn="ctr"/>
            <a:r>
              <a:rPr lang="en-US" sz="2000" dirty="0" smtClean="0">
                <a:solidFill>
                  <a:schemeClr val="bg2"/>
                </a:solidFill>
                <a:latin typeface="Helvetica Neue Light" charset="0"/>
                <a:ea typeface="Helvetica Neue Light" charset="0"/>
                <a:cs typeface="Helvetica Neue Light" charset="0"/>
              </a:rPr>
              <a:t>train</a:t>
            </a:r>
            <a:endParaRPr lang="en-US" sz="2000" dirty="0">
              <a:solidFill>
                <a:schemeClr val="bg2"/>
              </a:solidFill>
              <a:latin typeface="Helvetica Neue Light" charset="0"/>
              <a:ea typeface="Helvetica Neue Light" charset="0"/>
              <a:cs typeface="Helvetica Neue Light" charset="0"/>
            </a:endParaRPr>
          </a:p>
        </p:txBody>
      </p:sp>
      <p:sp>
        <p:nvSpPr>
          <p:cNvPr id="29" name="Triangle 28"/>
          <p:cNvSpPr/>
          <p:nvPr/>
        </p:nvSpPr>
        <p:spPr>
          <a:xfrm rot="15125502">
            <a:off x="6677419" y="3723982"/>
            <a:ext cx="263180" cy="206845"/>
          </a:xfrm>
          <a:prstGeom prst="triangl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0" name="Triangle 29"/>
          <p:cNvSpPr/>
          <p:nvPr/>
        </p:nvSpPr>
        <p:spPr>
          <a:xfrm rot="10800000">
            <a:off x="7648716" y="2103432"/>
            <a:ext cx="240820" cy="165607"/>
          </a:xfrm>
          <a:prstGeom prst="triangl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Triangle 30"/>
          <p:cNvSpPr/>
          <p:nvPr/>
        </p:nvSpPr>
        <p:spPr>
          <a:xfrm>
            <a:off x="4568614" y="2467346"/>
            <a:ext cx="267881" cy="210540"/>
          </a:xfrm>
          <a:prstGeom prst="triangl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2" name="Triangle 31"/>
          <p:cNvSpPr/>
          <p:nvPr/>
        </p:nvSpPr>
        <p:spPr>
          <a:xfrm rot="3243471">
            <a:off x="5240504" y="1033942"/>
            <a:ext cx="220679" cy="173442"/>
          </a:xfrm>
          <a:prstGeom prst="triangle">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3" name="Rectangle 32"/>
          <p:cNvSpPr/>
          <p:nvPr/>
        </p:nvSpPr>
        <p:spPr>
          <a:xfrm>
            <a:off x="5360288" y="1770381"/>
            <a:ext cx="1807978" cy="1040859"/>
          </a:xfrm>
          <a:prstGeom prst="rect">
            <a:avLst/>
          </a:prstGeom>
          <a:solidFill>
            <a:schemeClr val="tx1"/>
          </a:solidFill>
        </p:spPr>
        <p:txBody>
          <a:bodyPr wrap="square" lIns="91440" tIns="0" rIns="91440" bIns="0" rtlCol="0" anchor="ctr">
            <a:noAutofit/>
          </a:bodyPr>
          <a:lstStyle/>
          <a:p>
            <a:pPr algn="ctr"/>
            <a:r>
              <a:rPr lang="en-US" sz="2000" dirty="0" smtClean="0">
                <a:solidFill>
                  <a:schemeClr val="accent2"/>
                </a:solidFill>
                <a:latin typeface="Helvetica Neue Thin" charset="0"/>
                <a:ea typeface="Helvetica Neue Thin" charset="0"/>
                <a:cs typeface="Helvetica Neue Thin" charset="0"/>
              </a:rPr>
              <a:t>experiments</a:t>
            </a:r>
            <a:endParaRPr lang="en-US" sz="2000" dirty="0">
              <a:solidFill>
                <a:schemeClr val="accent2"/>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0694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98" y="0"/>
            <a:ext cx="9142002" cy="5176925"/>
          </a:xfrm>
          <a:prstGeom prst="rect">
            <a:avLst/>
          </a:prstGeom>
          <a:solidFill>
            <a:schemeClr val="tx1"/>
          </a:solidFill>
        </p:spPr>
        <p:txBody>
          <a:bodyPr wrap="square" lIns="0" tIns="0" rIns="0" bIns="0" rtlCol="0" anchor="ctr">
            <a:noAutofit/>
          </a:bodyPr>
          <a:lstStyle/>
          <a:p>
            <a:pPr algn="ctr"/>
            <a:endParaRPr lang="en-US" sz="2400" dirty="0">
              <a:solidFill>
                <a:schemeClr val="bg2"/>
              </a:solidFill>
              <a:latin typeface="Helvetica Neue Medium" charset="0"/>
              <a:ea typeface="Helvetica Neue Medium" charset="0"/>
              <a:cs typeface="Helvetica Neue Medium" charset="0"/>
            </a:endParaRPr>
          </a:p>
        </p:txBody>
      </p:sp>
      <p:sp>
        <p:nvSpPr>
          <p:cNvPr id="31" name="Rectangle 30"/>
          <p:cNvSpPr/>
          <p:nvPr/>
        </p:nvSpPr>
        <p:spPr>
          <a:xfrm>
            <a:off x="750973" y="2074665"/>
            <a:ext cx="1599276" cy="400110"/>
          </a:xfrm>
          <a:prstGeom prst="rect">
            <a:avLst/>
          </a:prstGeom>
        </p:spPr>
        <p:txBody>
          <a:bodyPr wrap="square">
            <a:spAutoFit/>
          </a:bodyPr>
          <a:lstStyle/>
          <a:p>
            <a:pPr algn="ctr"/>
            <a:r>
              <a:rPr lang="en-US" sz="2000" dirty="0" smtClean="0">
                <a:solidFill>
                  <a:schemeClr val="accent2"/>
                </a:solidFill>
                <a:latin typeface="Helvetica Neue Light" charset="0"/>
                <a:ea typeface="Helvetica Neue Light" charset="0"/>
                <a:cs typeface="Helvetica Neue Light" charset="0"/>
              </a:rPr>
              <a:t>designs</a:t>
            </a:r>
            <a:endParaRPr lang="en-US" sz="2000" dirty="0">
              <a:solidFill>
                <a:schemeClr val="accent2"/>
              </a:solidFill>
              <a:effectLst/>
              <a:latin typeface="Helvetica Neue Light" charset="0"/>
              <a:ea typeface="Helvetica Neue Light" charset="0"/>
              <a:cs typeface="Helvetica Neue Light" charset="0"/>
            </a:endParaRPr>
          </a:p>
        </p:txBody>
      </p:sp>
      <p:sp>
        <p:nvSpPr>
          <p:cNvPr id="78" name="Rectangle 77"/>
          <p:cNvSpPr/>
          <p:nvPr/>
        </p:nvSpPr>
        <p:spPr>
          <a:xfrm>
            <a:off x="3150642" y="2074665"/>
            <a:ext cx="1169173" cy="400110"/>
          </a:xfrm>
          <a:prstGeom prst="rect">
            <a:avLst/>
          </a:prstGeom>
        </p:spPr>
        <p:txBody>
          <a:bodyPr wrap="square">
            <a:spAutoFit/>
          </a:bodyPr>
          <a:lstStyle/>
          <a:p>
            <a:pPr algn="ctr"/>
            <a:r>
              <a:rPr lang="en-US" sz="2000" dirty="0" smtClean="0">
                <a:solidFill>
                  <a:schemeClr val="accent2"/>
                </a:solidFill>
                <a:latin typeface="Helvetica Neue Light" charset="0"/>
                <a:ea typeface="Helvetica Neue Light" charset="0"/>
                <a:cs typeface="Helvetica Neue Light" charset="0"/>
              </a:rPr>
              <a:t>varies</a:t>
            </a:r>
            <a:endParaRPr lang="en-US" sz="2000" dirty="0">
              <a:solidFill>
                <a:schemeClr val="accent2"/>
              </a:solidFill>
              <a:effectLst/>
              <a:latin typeface="Helvetica Neue Light" charset="0"/>
              <a:ea typeface="Helvetica Neue Light" charset="0"/>
              <a:cs typeface="Helvetica Neue Light" charset="0"/>
            </a:endParaRPr>
          </a:p>
        </p:txBody>
      </p:sp>
      <p:sp>
        <p:nvSpPr>
          <p:cNvPr id="79" name="Rectangle 78"/>
          <p:cNvSpPr/>
          <p:nvPr/>
        </p:nvSpPr>
        <p:spPr>
          <a:xfrm>
            <a:off x="2023765" y="2007977"/>
            <a:ext cx="1169173" cy="584775"/>
          </a:xfrm>
          <a:prstGeom prst="rect">
            <a:avLst/>
          </a:prstGeom>
        </p:spPr>
        <p:txBody>
          <a:bodyPr wrap="square">
            <a:spAutoFit/>
          </a:bodyPr>
          <a:lstStyle/>
          <a:p>
            <a:pPr algn="ctr"/>
            <a:r>
              <a:rPr lang="en-US" sz="1600" dirty="0" smtClean="0">
                <a:solidFill>
                  <a:schemeClr val="bg2"/>
                </a:solidFill>
                <a:latin typeface="Helvetica Neue Light" charset="0"/>
                <a:ea typeface="Helvetica Neue Light" charset="0"/>
                <a:cs typeface="Helvetica Neue Light" charset="0"/>
              </a:rPr>
              <a:t>neural</a:t>
            </a:r>
          </a:p>
          <a:p>
            <a:pPr algn="ctr"/>
            <a:r>
              <a:rPr lang="en-US" sz="1600" dirty="0" smtClean="0">
                <a:solidFill>
                  <a:schemeClr val="bg2"/>
                </a:solidFill>
                <a:effectLst/>
                <a:latin typeface="Helvetica Neue Light" charset="0"/>
                <a:ea typeface="Helvetica Neue Light" charset="0"/>
                <a:cs typeface="Helvetica Neue Light" charset="0"/>
              </a:rPr>
              <a:t>network</a:t>
            </a:r>
            <a:endParaRPr lang="en-US" sz="1600" dirty="0">
              <a:solidFill>
                <a:schemeClr val="bg2"/>
              </a:solidFill>
              <a:effectLst/>
              <a:latin typeface="Helvetica Neue Light" charset="0"/>
              <a:ea typeface="Helvetica Neue Light" charset="0"/>
              <a:cs typeface="Helvetica Neue Light" charset="0"/>
            </a:endParaRPr>
          </a:p>
        </p:txBody>
      </p:sp>
      <p:sp>
        <p:nvSpPr>
          <p:cNvPr id="80" name="Rectangle 79"/>
          <p:cNvSpPr/>
          <p:nvPr/>
        </p:nvSpPr>
        <p:spPr>
          <a:xfrm>
            <a:off x="5212553" y="2069530"/>
            <a:ext cx="1169173" cy="400110"/>
          </a:xfrm>
          <a:prstGeom prst="rect">
            <a:avLst/>
          </a:prstGeom>
        </p:spPr>
        <p:txBody>
          <a:bodyPr wrap="square">
            <a:spAutoFit/>
          </a:bodyPr>
          <a:lstStyle/>
          <a:p>
            <a:pPr algn="ctr"/>
            <a:r>
              <a:rPr lang="en-US" sz="2000" smtClean="0">
                <a:solidFill>
                  <a:schemeClr val="accent2"/>
                </a:solidFill>
                <a:latin typeface="Helvetica Neue Light" charset="0"/>
                <a:ea typeface="Helvetica Neue Light" charset="0"/>
                <a:cs typeface="Helvetica Neue Light" charset="0"/>
              </a:rPr>
              <a:t>trains</a:t>
            </a:r>
            <a:endParaRPr lang="en-US" sz="2000" dirty="0">
              <a:solidFill>
                <a:schemeClr val="accent2"/>
              </a:solidFill>
              <a:effectLst/>
              <a:latin typeface="Helvetica Neue Light" charset="0"/>
              <a:ea typeface="Helvetica Neue Light" charset="0"/>
              <a:cs typeface="Helvetica Neue Light" charset="0"/>
            </a:endParaRPr>
          </a:p>
        </p:txBody>
      </p:sp>
      <p:sp>
        <p:nvSpPr>
          <p:cNvPr id="81" name="Rectangle 80"/>
          <p:cNvSpPr/>
          <p:nvPr/>
        </p:nvSpPr>
        <p:spPr>
          <a:xfrm>
            <a:off x="7667802" y="2045873"/>
            <a:ext cx="1270923" cy="400110"/>
          </a:xfrm>
          <a:prstGeom prst="rect">
            <a:avLst/>
          </a:prstGeom>
        </p:spPr>
        <p:txBody>
          <a:bodyPr wrap="square">
            <a:spAutoFit/>
          </a:bodyPr>
          <a:lstStyle/>
          <a:p>
            <a:pPr algn="ctr"/>
            <a:r>
              <a:rPr lang="en-US" sz="2000" smtClean="0">
                <a:solidFill>
                  <a:schemeClr val="accent2"/>
                </a:solidFill>
                <a:latin typeface="Helvetica Neue Light" charset="0"/>
                <a:ea typeface="Helvetica Neue Light" charset="0"/>
                <a:cs typeface="Helvetica Neue Light" charset="0"/>
              </a:rPr>
              <a:t>evaluates</a:t>
            </a:r>
            <a:endParaRPr lang="en-US" sz="2000" dirty="0">
              <a:solidFill>
                <a:schemeClr val="accent2"/>
              </a:solidFill>
              <a:effectLst/>
              <a:latin typeface="Helvetica Neue Light" charset="0"/>
              <a:ea typeface="Helvetica Neue Light" charset="0"/>
              <a:cs typeface="Helvetica Neue Light" charset="0"/>
            </a:endParaRPr>
          </a:p>
        </p:txBody>
      </p:sp>
      <p:sp>
        <p:nvSpPr>
          <p:cNvPr id="94" name="Rectangle 93"/>
          <p:cNvSpPr/>
          <p:nvPr/>
        </p:nvSpPr>
        <p:spPr>
          <a:xfrm>
            <a:off x="6087827" y="2097720"/>
            <a:ext cx="1486427" cy="584775"/>
          </a:xfrm>
          <a:prstGeom prst="rect">
            <a:avLst/>
          </a:prstGeom>
        </p:spPr>
        <p:txBody>
          <a:bodyPr wrap="square">
            <a:spAutoFit/>
          </a:bodyPr>
          <a:lstStyle/>
          <a:p>
            <a:pPr algn="ctr"/>
            <a:r>
              <a:rPr lang="en-US" sz="1600" smtClean="0">
                <a:solidFill>
                  <a:schemeClr val="bg2"/>
                </a:solidFill>
                <a:latin typeface="Helvetica Neue Light" charset="0"/>
                <a:ea typeface="Helvetica Neue Light" charset="0"/>
                <a:cs typeface="Helvetica Neue Light" charset="0"/>
              </a:rPr>
              <a:t>100’s-1000’s</a:t>
            </a:r>
            <a:endParaRPr lang="en-US" sz="1600" dirty="0" smtClean="0">
              <a:solidFill>
                <a:schemeClr val="bg2"/>
              </a:solidFill>
              <a:latin typeface="Helvetica Neue Light" charset="0"/>
              <a:ea typeface="Helvetica Neue Light" charset="0"/>
              <a:cs typeface="Helvetica Neue Light" charset="0"/>
            </a:endParaRPr>
          </a:p>
          <a:p>
            <a:pPr algn="ctr"/>
            <a:r>
              <a:rPr lang="en-US" sz="1600" dirty="0" smtClean="0">
                <a:solidFill>
                  <a:schemeClr val="bg2"/>
                </a:solidFill>
                <a:latin typeface="Helvetica Neue Light" charset="0"/>
                <a:ea typeface="Helvetica Neue Light" charset="0"/>
                <a:cs typeface="Helvetica Neue Light" charset="0"/>
              </a:rPr>
              <a:t>models</a:t>
            </a:r>
            <a:endParaRPr lang="en-US" sz="1600" dirty="0">
              <a:solidFill>
                <a:schemeClr val="bg2"/>
              </a:solidFill>
              <a:effectLst/>
              <a:latin typeface="Helvetica Neue Light" charset="0"/>
              <a:ea typeface="Helvetica Neue Light" charset="0"/>
              <a:cs typeface="Helvetica Neue Light" charset="0"/>
            </a:endParaRPr>
          </a:p>
        </p:txBody>
      </p:sp>
      <p:sp>
        <p:nvSpPr>
          <p:cNvPr id="96" name="Rectangle 95"/>
          <p:cNvSpPr/>
          <p:nvPr/>
        </p:nvSpPr>
        <p:spPr>
          <a:xfrm>
            <a:off x="3875294" y="1894271"/>
            <a:ext cx="1696328" cy="1323439"/>
          </a:xfrm>
          <a:prstGeom prst="rect">
            <a:avLst/>
          </a:prstGeom>
        </p:spPr>
        <p:txBody>
          <a:bodyPr wrap="square">
            <a:spAutoFit/>
          </a:bodyPr>
          <a:lstStyle/>
          <a:p>
            <a:pPr algn="ctr"/>
            <a:r>
              <a:rPr lang="en-US" sz="1600" dirty="0" err="1" smtClean="0">
                <a:solidFill>
                  <a:schemeClr val="bg2"/>
                </a:solidFill>
                <a:latin typeface="Helvetica Neue Light" charset="0"/>
                <a:ea typeface="Helvetica Neue Light" charset="0"/>
                <a:cs typeface="Helvetica Neue Light" charset="0"/>
              </a:rPr>
              <a:t>batch_size</a:t>
            </a:r>
            <a:endParaRPr lang="en-US" sz="1600" dirty="0" smtClean="0">
              <a:solidFill>
                <a:schemeClr val="bg2"/>
              </a:solidFill>
              <a:latin typeface="Helvetica Neue Light" charset="0"/>
              <a:ea typeface="Helvetica Neue Light" charset="0"/>
              <a:cs typeface="Helvetica Neue Light" charset="0"/>
            </a:endParaRPr>
          </a:p>
          <a:p>
            <a:pPr algn="ctr"/>
            <a:r>
              <a:rPr lang="en-US" sz="1600" dirty="0" smtClean="0">
                <a:solidFill>
                  <a:schemeClr val="bg2"/>
                </a:solidFill>
                <a:effectLst/>
                <a:latin typeface="Helvetica Neue Light" charset="0"/>
                <a:ea typeface="Helvetica Neue Light" charset="0"/>
                <a:cs typeface="Helvetica Neue Light" charset="0"/>
              </a:rPr>
              <a:t>dropout</a:t>
            </a:r>
          </a:p>
          <a:p>
            <a:pPr algn="ctr"/>
            <a:r>
              <a:rPr lang="en-US" sz="1600" dirty="0" err="1" smtClean="0">
                <a:solidFill>
                  <a:schemeClr val="bg2"/>
                </a:solidFill>
                <a:latin typeface="Helvetica Neue Light" charset="0"/>
                <a:ea typeface="Helvetica Neue Light" charset="0"/>
                <a:cs typeface="Helvetica Neue Light" charset="0"/>
              </a:rPr>
              <a:t>learning_rate</a:t>
            </a:r>
            <a:endParaRPr lang="en-US" sz="1600" dirty="0" smtClean="0">
              <a:solidFill>
                <a:schemeClr val="bg2"/>
              </a:solidFill>
              <a:latin typeface="Helvetica Neue Light" charset="0"/>
              <a:ea typeface="Helvetica Neue Light" charset="0"/>
              <a:cs typeface="Helvetica Neue Light" charset="0"/>
            </a:endParaRPr>
          </a:p>
          <a:p>
            <a:pPr algn="ctr"/>
            <a:r>
              <a:rPr lang="mr-IN" sz="1600" dirty="0" smtClean="0">
                <a:solidFill>
                  <a:schemeClr val="bg2"/>
                </a:solidFill>
                <a:latin typeface="Helvetica Neue Light" charset="0"/>
                <a:ea typeface="Helvetica Neue Light" charset="0"/>
                <a:cs typeface="Helvetica Neue Light" charset="0"/>
              </a:rPr>
              <a:t>…</a:t>
            </a:r>
            <a:endParaRPr lang="en-US" sz="1600" dirty="0" smtClean="0">
              <a:solidFill>
                <a:schemeClr val="bg2"/>
              </a:solidFill>
              <a:latin typeface="Helvetica Neue Light" charset="0"/>
              <a:ea typeface="Helvetica Neue Light" charset="0"/>
              <a:cs typeface="Helvetica Neue Light" charset="0"/>
            </a:endParaRPr>
          </a:p>
          <a:p>
            <a:pPr algn="ctr"/>
            <a:r>
              <a:rPr lang="en-US" sz="1600" dirty="0" smtClean="0">
                <a:solidFill>
                  <a:schemeClr val="bg2"/>
                </a:solidFill>
                <a:effectLst/>
                <a:latin typeface="Helvetica Neue Light" charset="0"/>
                <a:ea typeface="Helvetica Neue Light" charset="0"/>
                <a:cs typeface="Helvetica Neue Light" charset="0"/>
              </a:rPr>
              <a:t>hyperparameters</a:t>
            </a:r>
            <a:endParaRPr lang="en-US" sz="1600" dirty="0">
              <a:solidFill>
                <a:schemeClr val="bg2"/>
              </a:solidFill>
              <a:effectLst/>
              <a:latin typeface="Helvetica Neue Light" charset="0"/>
              <a:ea typeface="Helvetica Neue Light" charset="0"/>
              <a:cs typeface="Helvetica Neue Light" charset="0"/>
            </a:endParaRPr>
          </a:p>
        </p:txBody>
      </p:sp>
      <p:cxnSp>
        <p:nvCxnSpPr>
          <p:cNvPr id="99" name="Elbow Connector 98"/>
          <p:cNvCxnSpPr>
            <a:stCxn id="81" idx="0"/>
            <a:endCxn id="31" idx="0"/>
          </p:cNvCxnSpPr>
          <p:nvPr/>
        </p:nvCxnSpPr>
        <p:spPr>
          <a:xfrm rot="16200000" flipH="1" flipV="1">
            <a:off x="4912542" y="-1316058"/>
            <a:ext cx="28792" cy="6752653"/>
          </a:xfrm>
          <a:prstGeom prst="bentConnector3">
            <a:avLst>
              <a:gd name="adj1" fmla="val -4200007"/>
            </a:avLst>
          </a:prstGeom>
          <a:ln w="31750">
            <a:solidFill>
              <a:schemeClr val="accent2"/>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068416" y="563095"/>
            <a:ext cx="1382951" cy="584775"/>
          </a:xfrm>
          <a:prstGeom prst="rect">
            <a:avLst/>
          </a:prstGeom>
          <a:solidFill>
            <a:schemeClr val="tx1"/>
          </a:solidFill>
        </p:spPr>
        <p:txBody>
          <a:bodyPr wrap="square">
            <a:spAutoFit/>
          </a:bodyPr>
          <a:lstStyle/>
          <a:p>
            <a:pPr algn="ctr"/>
            <a:r>
              <a:rPr lang="en-US" sz="1600" dirty="0" smtClean="0">
                <a:solidFill>
                  <a:schemeClr val="bg2"/>
                </a:solidFill>
                <a:latin typeface="Helvetica Neue Light" charset="0"/>
                <a:ea typeface="Helvetica Neue Light" charset="0"/>
                <a:cs typeface="Helvetica Neue Light" charset="0"/>
              </a:rPr>
              <a:t>10’s-100’s experiments</a:t>
            </a:r>
            <a:endParaRPr lang="en-US" sz="1600" dirty="0">
              <a:solidFill>
                <a:schemeClr val="bg2"/>
              </a:solidFill>
              <a:effectLst/>
              <a:latin typeface="Helvetica Neue Light" charset="0"/>
              <a:ea typeface="Helvetica Neue Light" charset="0"/>
              <a:cs typeface="Helvetica Neue Light" charset="0"/>
            </a:endParaRPr>
          </a:p>
        </p:txBody>
      </p:sp>
      <p:sp>
        <p:nvSpPr>
          <p:cNvPr id="111" name="Rectangle 110"/>
          <p:cNvSpPr/>
          <p:nvPr/>
        </p:nvSpPr>
        <p:spPr>
          <a:xfrm>
            <a:off x="0" y="3797085"/>
            <a:ext cx="9144000" cy="1372919"/>
          </a:xfrm>
          <a:prstGeom prst="rect">
            <a:avLst/>
          </a:prstGeom>
          <a:solidFill>
            <a:schemeClr val="accent2"/>
          </a:solidFill>
        </p:spPr>
        <p:txBody>
          <a:bodyPr wrap="square" lIns="0" tIns="0" rIns="0" bIns="0" rtlCol="0" anchor="ctr">
            <a:noAutofit/>
          </a:bodyPr>
          <a:lstStyle/>
          <a:p>
            <a:pPr algn="ctr"/>
            <a:r>
              <a:rPr lang="en-US" sz="2800" dirty="0" smtClean="0">
                <a:solidFill>
                  <a:schemeClr val="bg2"/>
                </a:solidFill>
                <a:latin typeface="Helvetica Neue" charset="0"/>
                <a:ea typeface="Helvetica Neue" charset="0"/>
                <a:cs typeface="Helvetica Neue" charset="0"/>
              </a:rPr>
              <a:t>Experiment Assistant</a:t>
            </a:r>
          </a:p>
          <a:p>
            <a:pPr algn="ctr"/>
            <a:r>
              <a:rPr lang="en-US" sz="2400" dirty="0" smtClean="0">
                <a:solidFill>
                  <a:schemeClr val="bg2"/>
                </a:solidFill>
                <a:latin typeface="Helvetica Neue UltraLight" charset="0"/>
                <a:ea typeface="Helvetica Neue UltraLight" charset="0"/>
                <a:cs typeface="Helvetica Neue UltraLight" charset="0"/>
              </a:rPr>
              <a:t>supports the end-to-end workflow</a:t>
            </a:r>
          </a:p>
        </p:txBody>
      </p:sp>
      <p:cxnSp>
        <p:nvCxnSpPr>
          <p:cNvPr id="113" name="Straight Connector 112"/>
          <p:cNvCxnSpPr/>
          <p:nvPr/>
        </p:nvCxnSpPr>
        <p:spPr>
          <a:xfrm>
            <a:off x="1550611" y="2474377"/>
            <a:ext cx="0" cy="1303960"/>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689377" y="2474377"/>
            <a:ext cx="0" cy="1303960"/>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781649" y="2474377"/>
            <a:ext cx="0" cy="1303960"/>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8307871" y="2474377"/>
            <a:ext cx="0" cy="1303960"/>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17" name="Group 116"/>
          <p:cNvGrpSpPr/>
          <p:nvPr/>
        </p:nvGrpSpPr>
        <p:grpSpPr>
          <a:xfrm>
            <a:off x="322191" y="1934174"/>
            <a:ext cx="526045" cy="925380"/>
            <a:chOff x="3926994" y="5717968"/>
            <a:chExt cx="914400" cy="1585761"/>
          </a:xfrm>
          <a:solidFill>
            <a:schemeClr val="bg2"/>
          </a:solidFill>
          <a:effectLst/>
        </p:grpSpPr>
        <p:sp>
          <p:nvSpPr>
            <p:cNvPr id="118" name="Block Arc 117"/>
            <p:cNvSpPr/>
            <p:nvPr/>
          </p:nvSpPr>
          <p:spPr>
            <a:xfrm>
              <a:off x="3926994" y="6389329"/>
              <a:ext cx="914400" cy="914400"/>
            </a:xfrm>
            <a:prstGeom prst="blockArc">
              <a:avLst>
                <a:gd name="adj1" fmla="val 10802347"/>
                <a:gd name="adj2" fmla="val 0"/>
                <a:gd name="adj3" fmla="val 14611"/>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119" name="Donut 118"/>
            <p:cNvSpPr/>
            <p:nvPr/>
          </p:nvSpPr>
          <p:spPr>
            <a:xfrm>
              <a:off x="4096063" y="5717968"/>
              <a:ext cx="576263" cy="583571"/>
            </a:xfrm>
            <a:prstGeom prst="donut">
              <a:avLst>
                <a:gd name="adj" fmla="val 12674"/>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spTree>
    <p:extLst>
      <p:ext uri="{BB962C8B-B14F-4D97-AF65-F5344CB8AC3E}">
        <p14:creationId xmlns:p14="http://schemas.microsoft.com/office/powerpoint/2010/main" val="1755721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5"/>
          </p:nvPr>
        </p:nvSpPr>
        <p:spPr/>
        <p:txBody>
          <a:bodyPr/>
          <a:lstStyle/>
          <a:p>
            <a:r>
              <a:rPr lang="en-US" dirty="0" smtClean="0"/>
              <a:t>Compare Model Performance</a:t>
            </a:r>
            <a:endParaRPr lang="en-US" dirty="0"/>
          </a:p>
        </p:txBody>
      </p:sp>
      <p:sp>
        <p:nvSpPr>
          <p:cNvPr id="7" name="Content Placeholder 6"/>
          <p:cNvSpPr>
            <a:spLocks noGrp="1"/>
          </p:cNvSpPr>
          <p:nvPr>
            <p:ph sz="quarter" idx="16"/>
          </p:nvPr>
        </p:nvSpPr>
        <p:spPr/>
        <p:txBody>
          <a:bodyPr/>
          <a:lstStyle/>
          <a:p>
            <a:r>
              <a:rPr lang="en-US" dirty="0" smtClean="0"/>
              <a:t>CLI or Python Client</a:t>
            </a:r>
            <a:endParaRPr lang="en-US" dirty="0"/>
          </a:p>
        </p:txBody>
      </p:sp>
      <p:sp>
        <p:nvSpPr>
          <p:cNvPr id="8" name="Content Placeholder 7"/>
          <p:cNvSpPr>
            <a:spLocks noGrp="1"/>
          </p:cNvSpPr>
          <p:nvPr>
            <p:ph sz="quarter" idx="17"/>
          </p:nvPr>
        </p:nvSpPr>
        <p:spPr/>
        <p:txBody>
          <a:bodyPr/>
          <a:lstStyle/>
          <a:p>
            <a:r>
              <a:rPr lang="en-US" dirty="0" smtClean="0"/>
              <a:t>Monitor Training in Real-Time</a:t>
            </a:r>
            <a:endParaRPr lang="en-US" dirty="0"/>
          </a:p>
        </p:txBody>
      </p:sp>
      <p:sp>
        <p:nvSpPr>
          <p:cNvPr id="9" name="Content Placeholder 8"/>
          <p:cNvSpPr>
            <a:spLocks noGrp="1"/>
          </p:cNvSpPr>
          <p:nvPr>
            <p:ph sz="quarter" idx="18"/>
          </p:nvPr>
        </p:nvSpPr>
        <p:spPr/>
        <p:txBody>
          <a:bodyPr/>
          <a:lstStyle/>
          <a:p>
            <a:r>
              <a:rPr lang="en-US" dirty="0" smtClean="0"/>
              <a:t>Initiate Experiments</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17</a:t>
            </a:fld>
            <a:endParaRPr lang="en-US"/>
          </a:p>
        </p:txBody>
      </p:sp>
      <p:sp>
        <p:nvSpPr>
          <p:cNvPr id="2" name="Footer Placeholder 1"/>
          <p:cNvSpPr>
            <a:spLocks noGrp="1"/>
          </p:cNvSpPr>
          <p:nvPr>
            <p:ph type="ftr" sz="quarter" idx="4294967295"/>
          </p:nvPr>
        </p:nvSpPr>
        <p:spPr>
          <a:xfrm>
            <a:off x="228600" y="4826480"/>
            <a:ext cx="6400800" cy="137160"/>
          </a:xfrm>
          <a:prstGeom prst="rect">
            <a:avLst/>
          </a:prstGeom>
        </p:spPr>
        <p:txBody>
          <a:bodyPr/>
          <a:lstStyle/>
          <a:p>
            <a:r>
              <a:rPr lang="en-US" smtClean="0"/>
              <a:t>Think 2018 / DOC ID / Month XX, 2018 / © 2018 IBM Corporation</a:t>
            </a:r>
            <a:endParaRPr lang="en-US"/>
          </a:p>
        </p:txBody>
      </p:sp>
      <p:sp>
        <p:nvSpPr>
          <p:cNvPr id="5" name="Title 4"/>
          <p:cNvSpPr>
            <a:spLocks noGrp="1"/>
          </p:cNvSpPr>
          <p:nvPr>
            <p:ph type="title"/>
          </p:nvPr>
        </p:nvSpPr>
        <p:spPr/>
        <p:txBody>
          <a:bodyPr/>
          <a:lstStyle/>
          <a:p>
            <a:r>
              <a:rPr lang="en-US" sz="4000" dirty="0" smtClean="0"/>
              <a:t>Experiment Assistant</a:t>
            </a:r>
            <a:endParaRPr lang="en-US" sz="4000" dirty="0"/>
          </a:p>
        </p:txBody>
      </p:sp>
      <p:sp>
        <p:nvSpPr>
          <p:cNvPr id="10" name="Shape 1095"/>
          <p:cNvSpPr/>
          <p:nvPr/>
        </p:nvSpPr>
        <p:spPr>
          <a:xfrm>
            <a:off x="228600" y="798285"/>
            <a:ext cx="8676860" cy="777614"/>
          </a:xfrm>
          <a:prstGeom prst="rect">
            <a:avLst/>
          </a:prstGeom>
          <a:ln w="12700">
            <a:miter lim="400000"/>
          </a:ln>
          <a:extLst>
            <a:ext uri="{C572A759-6A51-4108-AA02-DFA0A04FC94B}">
              <ma14:wrappingTextBoxFlag xmlns:ma14="http://schemas.microsoft.com/office/mac/drawingml/2011/main" val="1"/>
            </a:ext>
          </a:extLst>
        </p:spPr>
        <p:txBody>
          <a:bodyPr wrap="square" lIns="19287" tIns="19287" rIns="19287" bIns="19287">
            <a:spAutoFit/>
          </a:bodyPr>
          <a:lstStyle>
            <a:lvl1pPr defTabSz="914196">
              <a:spcBef>
                <a:spcPts val="1800"/>
              </a:spcBef>
              <a:defRPr sz="3200">
                <a:latin typeface="Helvetica Neue Light"/>
                <a:ea typeface="Helvetica Neue Light"/>
                <a:cs typeface="Helvetica Neue Light"/>
                <a:sym typeface="Helvetica Neue Light"/>
              </a:defRPr>
            </a:lvl1pPr>
          </a:lstStyle>
          <a:p>
            <a:r>
              <a:rPr lang="en-US" sz="1600" dirty="0" smtClean="0">
                <a:solidFill>
                  <a:schemeClr val="bg2"/>
                </a:solidFill>
                <a:latin typeface="Helvetica Neue Light" charset="0"/>
                <a:ea typeface="Helvetica Neue Light" charset="0"/>
                <a:cs typeface="Helvetica Neue Light" charset="0"/>
              </a:rPr>
              <a:t>A </a:t>
            </a:r>
            <a:r>
              <a:rPr lang="en-US" sz="1600" dirty="0">
                <a:solidFill>
                  <a:schemeClr val="bg2"/>
                </a:solidFill>
                <a:latin typeface="Helvetica Neue Light" charset="0"/>
                <a:ea typeface="Helvetica Neue Light" charset="0"/>
                <a:cs typeface="Helvetica Neue Light" charset="0"/>
              </a:rPr>
              <a:t>suite of tools </a:t>
            </a:r>
            <a:r>
              <a:rPr lang="en-US" sz="1600" dirty="0" smtClean="0">
                <a:solidFill>
                  <a:schemeClr val="bg2"/>
                </a:solidFill>
                <a:latin typeface="Helvetica Neue Light" charset="0"/>
                <a:ea typeface="Helvetica Neue Light" charset="0"/>
                <a:cs typeface="Helvetica Neue Light" charset="0"/>
              </a:rPr>
              <a:t>that manage your training runs. </a:t>
            </a:r>
            <a:r>
              <a:rPr lang="en-US" sz="1600" dirty="0">
                <a:solidFill>
                  <a:schemeClr val="bg2"/>
                </a:solidFill>
                <a:latin typeface="Helvetica Neue Light" charset="0"/>
                <a:ea typeface="Helvetica Neue Light" charset="0"/>
                <a:cs typeface="Helvetica Neue Light" charset="0"/>
              </a:rPr>
              <a:t>Each </a:t>
            </a:r>
            <a:r>
              <a:rPr lang="en-US" sz="1600" dirty="0" smtClean="0">
                <a:solidFill>
                  <a:schemeClr val="bg2"/>
                </a:solidFill>
                <a:latin typeface="Helvetica Neue Light" charset="0"/>
                <a:ea typeface="Helvetica Neue Light" charset="0"/>
                <a:cs typeface="Helvetica Neue Light" charset="0"/>
              </a:rPr>
              <a:t>run </a:t>
            </a:r>
            <a:r>
              <a:rPr lang="en-US" sz="1600" dirty="0">
                <a:solidFill>
                  <a:schemeClr val="bg2"/>
                </a:solidFill>
                <a:latin typeface="Helvetica Neue Light" charset="0"/>
                <a:ea typeface="Helvetica Neue Light" charset="0"/>
                <a:cs typeface="Helvetica Neue Light" charset="0"/>
              </a:rPr>
              <a:t>is automatically started, monitored, and stopped upon completion. Training history and assets are tracked then automatically </a:t>
            </a:r>
            <a:r>
              <a:rPr lang="en-US" sz="1600" dirty="0" smtClean="0">
                <a:solidFill>
                  <a:schemeClr val="bg2"/>
                </a:solidFill>
                <a:latin typeface="Helvetica Neue Light" charset="0"/>
                <a:ea typeface="Helvetica Neue Light" charset="0"/>
                <a:cs typeface="Helvetica Neue Light" charset="0"/>
              </a:rPr>
              <a:t>transferred </a:t>
            </a:r>
            <a:r>
              <a:rPr lang="en-US" sz="1600" dirty="0">
                <a:solidFill>
                  <a:schemeClr val="bg2"/>
                </a:solidFill>
                <a:latin typeface="Helvetica Neue Light" charset="0"/>
                <a:ea typeface="Helvetica Neue Light" charset="0"/>
                <a:cs typeface="Helvetica Neue Light" charset="0"/>
              </a:rPr>
              <a:t>to the customer’s Object Storage for quick </a:t>
            </a:r>
            <a:r>
              <a:rPr lang="en-US" sz="1600" dirty="0" smtClean="0">
                <a:solidFill>
                  <a:schemeClr val="bg2"/>
                </a:solidFill>
                <a:latin typeface="Helvetica Neue Light" charset="0"/>
                <a:ea typeface="Helvetica Neue Light" charset="0"/>
                <a:cs typeface="Helvetica Neue Light" charset="0"/>
              </a:rPr>
              <a:t>access.</a:t>
            </a:r>
          </a:p>
        </p:txBody>
      </p:sp>
      <p:pic>
        <p:nvPicPr>
          <p:cNvPr id="11" name="Picture 10"/>
          <p:cNvPicPr>
            <a:picLocks noChangeAspect="1"/>
          </p:cNvPicPr>
          <p:nvPr/>
        </p:nvPicPr>
        <p:blipFill>
          <a:blip r:embed="rId2"/>
          <a:stretch>
            <a:fillRect/>
          </a:stretch>
        </p:blipFill>
        <p:spPr>
          <a:xfrm>
            <a:off x="122440" y="3241860"/>
            <a:ext cx="2015646" cy="1218820"/>
          </a:xfrm>
          <a:prstGeom prst="rect">
            <a:avLst/>
          </a:prstGeom>
          <a:ln>
            <a:solidFill>
              <a:schemeClr val="bg1">
                <a:lumMod val="65000"/>
              </a:schemeClr>
            </a:solidFill>
          </a:ln>
        </p:spPr>
      </p:pic>
      <p:pic>
        <p:nvPicPr>
          <p:cNvPr id="12" name="Picture 11"/>
          <p:cNvPicPr>
            <a:picLocks noChangeAspect="1"/>
          </p:cNvPicPr>
          <p:nvPr/>
        </p:nvPicPr>
        <p:blipFill>
          <a:blip r:embed="rId3"/>
          <a:stretch>
            <a:fillRect/>
          </a:stretch>
        </p:blipFill>
        <p:spPr>
          <a:xfrm>
            <a:off x="4643891" y="3284957"/>
            <a:ext cx="2044077" cy="1263187"/>
          </a:xfrm>
          <a:prstGeom prst="rect">
            <a:avLst/>
          </a:prstGeom>
          <a:ln>
            <a:solidFill>
              <a:schemeClr val="bg1">
                <a:lumMod val="65000"/>
              </a:schemeClr>
            </a:solidFill>
          </a:ln>
        </p:spPr>
      </p:pic>
      <p:pic>
        <p:nvPicPr>
          <p:cNvPr id="13" name="Picture 12"/>
          <p:cNvPicPr>
            <a:picLocks noChangeAspect="1"/>
          </p:cNvPicPr>
          <p:nvPr/>
        </p:nvPicPr>
        <p:blipFill>
          <a:blip r:embed="rId4"/>
          <a:stretch>
            <a:fillRect/>
          </a:stretch>
        </p:blipFill>
        <p:spPr>
          <a:xfrm>
            <a:off x="7028027" y="3284957"/>
            <a:ext cx="1877433" cy="1596283"/>
          </a:xfrm>
          <a:prstGeom prst="rect">
            <a:avLst/>
          </a:prstGeom>
          <a:ln>
            <a:solidFill>
              <a:schemeClr val="bg1">
                <a:lumMod val="65000"/>
              </a:schemeClr>
            </a:solidFill>
          </a:ln>
        </p:spPr>
      </p:pic>
      <p:pic>
        <p:nvPicPr>
          <p:cNvPr id="14" name="Picture 13"/>
          <p:cNvPicPr>
            <a:picLocks noChangeAspect="1"/>
          </p:cNvPicPr>
          <p:nvPr/>
        </p:nvPicPr>
        <p:blipFill>
          <a:blip r:embed="rId5"/>
          <a:stretch>
            <a:fillRect/>
          </a:stretch>
        </p:blipFill>
        <p:spPr>
          <a:xfrm>
            <a:off x="2366684" y="3330256"/>
            <a:ext cx="2098659" cy="1416689"/>
          </a:xfrm>
          <a:prstGeom prst="rect">
            <a:avLst/>
          </a:prstGeom>
        </p:spPr>
      </p:pic>
    </p:spTree>
    <p:extLst>
      <p:ext uri="{BB962C8B-B14F-4D97-AF65-F5344CB8AC3E}">
        <p14:creationId xmlns:p14="http://schemas.microsoft.com/office/powerpoint/2010/main" val="802925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98" y="1267327"/>
            <a:ext cx="9142002" cy="3909598"/>
          </a:xfrm>
          <a:prstGeom prst="rect">
            <a:avLst/>
          </a:prstGeom>
          <a:solidFill>
            <a:schemeClr val="accent2"/>
          </a:solidFill>
        </p:spPr>
        <p:txBody>
          <a:bodyPr wrap="square" lIns="0" tIns="0" rIns="0" bIns="0" rtlCol="0" anchor="ctr">
            <a:noAutofit/>
          </a:bodyPr>
          <a:lstStyle/>
          <a:p>
            <a:pPr algn="ctr"/>
            <a:endParaRPr lang="en-US" sz="2400" dirty="0">
              <a:solidFill>
                <a:schemeClr val="bg2"/>
              </a:solidFill>
              <a:latin typeface="Helvetica Neue Medium" charset="0"/>
              <a:ea typeface="Helvetica Neue Medium" charset="0"/>
              <a:cs typeface="Helvetica Neue Medium" charset="0"/>
            </a:endParaRPr>
          </a:p>
        </p:txBody>
      </p:sp>
      <p:sp>
        <p:nvSpPr>
          <p:cNvPr id="3" name="Rectangle 2"/>
          <p:cNvSpPr/>
          <p:nvPr/>
        </p:nvSpPr>
        <p:spPr>
          <a:xfrm>
            <a:off x="0" y="-516"/>
            <a:ext cx="9144000" cy="1267842"/>
          </a:xfrm>
          <a:prstGeom prst="rect">
            <a:avLst/>
          </a:prstGeom>
          <a:solidFill>
            <a:schemeClr val="tx1"/>
          </a:solidFill>
        </p:spPr>
        <p:txBody>
          <a:bodyPr wrap="square" lIns="0" tIns="0" rIns="0" bIns="0" rtlCol="0" anchor="ctr">
            <a:noAutofit/>
          </a:bodyPr>
          <a:lstStyle/>
          <a:p>
            <a:pPr algn="ctr"/>
            <a:r>
              <a:rPr lang="en-US" sz="2800" dirty="0" smtClean="0">
                <a:solidFill>
                  <a:schemeClr val="bg2"/>
                </a:solidFill>
                <a:latin typeface="Helvetica Neue" charset="0"/>
                <a:ea typeface="Helvetica Neue" charset="0"/>
                <a:cs typeface="Helvetica Neue" charset="0"/>
              </a:rPr>
              <a:t>Accessing</a:t>
            </a:r>
          </a:p>
          <a:p>
            <a:pPr algn="ctr"/>
            <a:r>
              <a:rPr lang="en-US" sz="2800" dirty="0" smtClean="0">
                <a:solidFill>
                  <a:schemeClr val="bg2"/>
                </a:solidFill>
                <a:latin typeface="Helvetica Neue UltraLight" charset="0"/>
                <a:ea typeface="Helvetica Neue UltraLight" charset="0"/>
                <a:cs typeface="Helvetica Neue UltraLight" charset="0"/>
              </a:rPr>
              <a:t>Experiment Assistant</a:t>
            </a:r>
          </a:p>
        </p:txBody>
      </p:sp>
      <p:sp>
        <p:nvSpPr>
          <p:cNvPr id="29" name="Rectangle 28"/>
          <p:cNvSpPr/>
          <p:nvPr/>
        </p:nvSpPr>
        <p:spPr>
          <a:xfrm>
            <a:off x="3119934" y="1346966"/>
            <a:ext cx="3016172" cy="400110"/>
          </a:xfrm>
          <a:prstGeom prst="rect">
            <a:avLst/>
          </a:prstGeom>
        </p:spPr>
        <p:txBody>
          <a:bodyPr wrap="square">
            <a:spAutoFit/>
          </a:bodyPr>
          <a:lstStyle/>
          <a:p>
            <a:pPr algn="ctr"/>
            <a:r>
              <a:rPr lang="en-US" sz="2000" dirty="0" smtClean="0">
                <a:solidFill>
                  <a:schemeClr val="bg2"/>
                </a:solidFill>
                <a:latin typeface="Helvetica Neue Light" charset="0"/>
                <a:ea typeface="Helvetica Neue Light" charset="0"/>
                <a:cs typeface="Helvetica Neue Light" charset="0"/>
              </a:rPr>
              <a:t>Command Line</a:t>
            </a:r>
            <a:endParaRPr lang="en-US" sz="2000" dirty="0">
              <a:solidFill>
                <a:schemeClr val="bg2"/>
              </a:solidFill>
              <a:effectLst/>
              <a:latin typeface="Helvetica Neue Light" charset="0"/>
              <a:ea typeface="Helvetica Neue Light" charset="0"/>
              <a:cs typeface="Helvetica Neue Light" charset="0"/>
            </a:endParaRPr>
          </a:p>
        </p:txBody>
      </p:sp>
      <p:sp>
        <p:nvSpPr>
          <p:cNvPr id="30" name="Rectangle 29"/>
          <p:cNvSpPr/>
          <p:nvPr/>
        </p:nvSpPr>
        <p:spPr>
          <a:xfrm>
            <a:off x="6136105" y="1346965"/>
            <a:ext cx="2989233" cy="400110"/>
          </a:xfrm>
          <a:prstGeom prst="rect">
            <a:avLst/>
          </a:prstGeom>
        </p:spPr>
        <p:txBody>
          <a:bodyPr wrap="square">
            <a:spAutoFit/>
          </a:bodyPr>
          <a:lstStyle/>
          <a:p>
            <a:pPr algn="ctr"/>
            <a:r>
              <a:rPr lang="en-US" sz="2000" dirty="0">
                <a:solidFill>
                  <a:schemeClr val="bg2"/>
                </a:solidFill>
                <a:latin typeface="Helvetica Neue Light" charset="0"/>
                <a:ea typeface="Helvetica Neue Light" charset="0"/>
                <a:cs typeface="Helvetica Neue Light" charset="0"/>
              </a:rPr>
              <a:t>G</a:t>
            </a:r>
            <a:r>
              <a:rPr lang="en-US" sz="2000" dirty="0" smtClean="0">
                <a:solidFill>
                  <a:schemeClr val="bg2"/>
                </a:solidFill>
                <a:latin typeface="Helvetica Neue Light" charset="0"/>
                <a:ea typeface="Helvetica Neue Light" charset="0"/>
                <a:cs typeface="Helvetica Neue Light" charset="0"/>
              </a:rPr>
              <a:t>UI</a:t>
            </a:r>
            <a:endParaRPr lang="en-US" sz="2000" dirty="0">
              <a:solidFill>
                <a:schemeClr val="bg2"/>
              </a:solidFill>
              <a:effectLst/>
              <a:latin typeface="Helvetica Neue Light" charset="0"/>
              <a:ea typeface="Helvetica Neue Light" charset="0"/>
              <a:cs typeface="Helvetica Neue Light" charset="0"/>
            </a:endParaRPr>
          </a:p>
        </p:txBody>
      </p:sp>
      <p:sp>
        <p:nvSpPr>
          <p:cNvPr id="31" name="Rectangle 30"/>
          <p:cNvSpPr/>
          <p:nvPr/>
        </p:nvSpPr>
        <p:spPr>
          <a:xfrm>
            <a:off x="-27156" y="1346965"/>
            <a:ext cx="2978897" cy="400110"/>
          </a:xfrm>
          <a:prstGeom prst="rect">
            <a:avLst/>
          </a:prstGeom>
        </p:spPr>
        <p:txBody>
          <a:bodyPr wrap="square">
            <a:spAutoFit/>
          </a:bodyPr>
          <a:lstStyle/>
          <a:p>
            <a:pPr algn="ctr"/>
            <a:r>
              <a:rPr lang="en-US" sz="2000" dirty="0">
                <a:solidFill>
                  <a:schemeClr val="bg2"/>
                </a:solidFill>
                <a:latin typeface="Helvetica Neue Light" charset="0"/>
                <a:ea typeface="Helvetica Neue Light" charset="0"/>
                <a:cs typeface="Helvetica Neue Light" charset="0"/>
              </a:rPr>
              <a:t>P</a:t>
            </a:r>
            <a:r>
              <a:rPr lang="en-US" sz="2000" dirty="0" smtClean="0">
                <a:solidFill>
                  <a:schemeClr val="bg2"/>
                </a:solidFill>
                <a:latin typeface="Helvetica Neue Light" charset="0"/>
                <a:ea typeface="Helvetica Neue Light" charset="0"/>
                <a:cs typeface="Helvetica Neue Light" charset="0"/>
              </a:rPr>
              <a:t>ython Client</a:t>
            </a:r>
            <a:endParaRPr lang="en-US" sz="2000" dirty="0">
              <a:solidFill>
                <a:schemeClr val="bg2"/>
              </a:solidFill>
              <a:effectLst/>
              <a:latin typeface="Helvetica Neue Light" charset="0"/>
              <a:ea typeface="Helvetica Neue Light" charset="0"/>
              <a:cs typeface="Helvetica Neue Light" charset="0"/>
            </a:endParaRPr>
          </a:p>
        </p:txBody>
      </p:sp>
      <p:pic>
        <p:nvPicPr>
          <p:cNvPr id="4" name="Picture 3"/>
          <p:cNvPicPr>
            <a:picLocks noChangeAspect="1"/>
          </p:cNvPicPr>
          <p:nvPr/>
        </p:nvPicPr>
        <p:blipFill>
          <a:blip r:embed="rId3"/>
          <a:stretch>
            <a:fillRect/>
          </a:stretch>
        </p:blipFill>
        <p:spPr>
          <a:xfrm>
            <a:off x="146094" y="1747075"/>
            <a:ext cx="2701042" cy="3215673"/>
          </a:xfrm>
          <a:prstGeom prst="rect">
            <a:avLst/>
          </a:prstGeom>
        </p:spPr>
      </p:pic>
      <p:pic>
        <p:nvPicPr>
          <p:cNvPr id="5" name="Picture 4"/>
          <p:cNvPicPr>
            <a:picLocks noChangeAspect="1"/>
          </p:cNvPicPr>
          <p:nvPr/>
        </p:nvPicPr>
        <p:blipFill>
          <a:blip r:embed="rId4"/>
          <a:stretch>
            <a:fillRect/>
          </a:stretch>
        </p:blipFill>
        <p:spPr>
          <a:xfrm>
            <a:off x="3095835" y="1747075"/>
            <a:ext cx="2911933" cy="3215673"/>
          </a:xfrm>
          <a:prstGeom prst="rect">
            <a:avLst/>
          </a:prstGeom>
        </p:spPr>
      </p:pic>
      <p:pic>
        <p:nvPicPr>
          <p:cNvPr id="2" name="Picture 1"/>
          <p:cNvPicPr>
            <a:picLocks noChangeAspect="1"/>
          </p:cNvPicPr>
          <p:nvPr/>
        </p:nvPicPr>
        <p:blipFill>
          <a:blip r:embed="rId5"/>
          <a:stretch>
            <a:fillRect/>
          </a:stretch>
        </p:blipFill>
        <p:spPr>
          <a:xfrm>
            <a:off x="6151862" y="1747075"/>
            <a:ext cx="2939628" cy="2456448"/>
          </a:xfrm>
          <a:prstGeom prst="rect">
            <a:avLst/>
          </a:prstGeom>
        </p:spPr>
      </p:pic>
      <p:pic>
        <p:nvPicPr>
          <p:cNvPr id="6" name="Picture 5"/>
          <p:cNvPicPr>
            <a:picLocks noChangeAspect="1"/>
          </p:cNvPicPr>
          <p:nvPr/>
        </p:nvPicPr>
        <p:blipFill>
          <a:blip r:embed="rId6"/>
          <a:stretch>
            <a:fillRect/>
          </a:stretch>
        </p:blipFill>
        <p:spPr>
          <a:xfrm>
            <a:off x="6256466" y="3426381"/>
            <a:ext cx="2858753" cy="1450419"/>
          </a:xfrm>
          <a:prstGeom prst="rect">
            <a:avLst/>
          </a:prstGeom>
          <a:effectLst>
            <a:outerShdw blurRad="50800" dist="76200" dir="13500000" algn="br" rotWithShape="0">
              <a:prstClr val="black">
                <a:alpha val="40000"/>
              </a:prstClr>
            </a:outerShdw>
          </a:effectLst>
        </p:spPr>
      </p:pic>
    </p:spTree>
    <p:extLst>
      <p:ext uri="{BB962C8B-B14F-4D97-AF65-F5344CB8AC3E}">
        <p14:creationId xmlns:p14="http://schemas.microsoft.com/office/powerpoint/2010/main" val="844288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1095"/>
          <p:cNvSpPr/>
          <p:nvPr/>
        </p:nvSpPr>
        <p:spPr>
          <a:xfrm>
            <a:off x="996307" y="1401056"/>
            <a:ext cx="3412236" cy="777614"/>
          </a:xfrm>
          <a:prstGeom prst="rect">
            <a:avLst/>
          </a:prstGeom>
          <a:ln w="12700">
            <a:miter lim="400000"/>
          </a:ln>
          <a:extLst>
            <a:ext uri="{C572A759-6A51-4108-AA02-DFA0A04FC94B}">
              <ma14:wrappingTextBoxFlag xmlns:ma14="http://schemas.microsoft.com/office/mac/drawingml/2011/main" val="1"/>
            </a:ext>
          </a:extLst>
        </p:spPr>
        <p:txBody>
          <a:bodyPr wrap="square" lIns="0" tIns="19287" rIns="137160" bIns="19287">
            <a:spAutoFit/>
          </a:bodyPr>
          <a:lstStyle>
            <a:lvl1pPr defTabSz="914196">
              <a:spcBef>
                <a:spcPts val="1800"/>
              </a:spcBef>
              <a:defRPr sz="3200">
                <a:latin typeface="Helvetica Neue Light"/>
                <a:ea typeface="Helvetica Neue Light"/>
                <a:cs typeface="Helvetica Neue Light"/>
                <a:sym typeface="Helvetica Neue Light"/>
              </a:defRPr>
            </a:lvl1pPr>
          </a:lstStyle>
          <a:p>
            <a:pPr>
              <a:spcBef>
                <a:spcPts val="450"/>
              </a:spcBef>
            </a:pPr>
            <a:r>
              <a:rPr lang="en-US" sz="1200" b="1" dirty="0">
                <a:latin typeface="Helvetica Neue Light" charset="0"/>
                <a:ea typeface="Helvetica Neue Light" charset="0"/>
                <a:cs typeface="Helvetica Neue Light" charset="0"/>
              </a:rPr>
              <a:t>Hyperparameter Optimization: </a:t>
            </a:r>
            <a:r>
              <a:rPr lang="en-US" sz="1200" dirty="0">
                <a:latin typeface="Helvetica Neue Light" charset="0"/>
                <a:ea typeface="Helvetica Neue Light" charset="0"/>
                <a:cs typeface="Helvetica Neue Light" charset="0"/>
              </a:rPr>
              <a:t> Efficiently automate searching your network’s hyperparameter space to ensure the best model performance with the fewest training runs.</a:t>
            </a:r>
          </a:p>
        </p:txBody>
      </p:sp>
      <p:pic>
        <p:nvPicPr>
          <p:cNvPr id="98" name="Picture 97"/>
          <p:cNvPicPr>
            <a:picLocks noChangeAspect="1"/>
          </p:cNvPicPr>
          <p:nvPr/>
        </p:nvPicPr>
        <p:blipFill>
          <a:blip r:embed="rId3"/>
          <a:stretch>
            <a:fillRect/>
          </a:stretch>
        </p:blipFill>
        <p:spPr>
          <a:xfrm>
            <a:off x="475732" y="1280523"/>
            <a:ext cx="416655" cy="441165"/>
          </a:xfrm>
          <a:prstGeom prst="rect">
            <a:avLst/>
          </a:prstGeom>
        </p:spPr>
      </p:pic>
      <p:grpSp>
        <p:nvGrpSpPr>
          <p:cNvPr id="24" name="Group 23"/>
          <p:cNvGrpSpPr/>
          <p:nvPr/>
        </p:nvGrpSpPr>
        <p:grpSpPr>
          <a:xfrm>
            <a:off x="4449402" y="1369526"/>
            <a:ext cx="516841" cy="342825"/>
            <a:chOff x="4530346" y="3145554"/>
            <a:chExt cx="689121" cy="457100"/>
          </a:xfrm>
        </p:grpSpPr>
        <p:pic>
          <p:nvPicPr>
            <p:cNvPr id="25" name="Picture 24"/>
            <p:cNvPicPr>
              <a:picLocks noChangeAspect="1"/>
            </p:cNvPicPr>
            <p:nvPr/>
          </p:nvPicPr>
          <p:blipFill>
            <a:blip r:embed="rId4">
              <a:grayscl/>
            </a:blip>
            <a:stretch>
              <a:fillRect/>
            </a:stretch>
          </p:blipFill>
          <p:spPr>
            <a:xfrm>
              <a:off x="4876385" y="3145554"/>
              <a:ext cx="343082" cy="372829"/>
            </a:xfrm>
            <a:prstGeom prst="rect">
              <a:avLst/>
            </a:prstGeom>
          </p:spPr>
        </p:pic>
        <p:pic>
          <p:nvPicPr>
            <p:cNvPr id="26" name="Picture 25"/>
            <p:cNvPicPr>
              <a:picLocks noChangeAspect="1"/>
            </p:cNvPicPr>
            <p:nvPr/>
          </p:nvPicPr>
          <p:blipFill>
            <a:blip r:embed="rId4">
              <a:grayscl/>
            </a:blip>
            <a:stretch>
              <a:fillRect/>
            </a:stretch>
          </p:blipFill>
          <p:spPr>
            <a:xfrm>
              <a:off x="4704977" y="3188350"/>
              <a:ext cx="343082" cy="372829"/>
            </a:xfrm>
            <a:prstGeom prst="rect">
              <a:avLst/>
            </a:prstGeom>
          </p:spPr>
        </p:pic>
        <p:pic>
          <p:nvPicPr>
            <p:cNvPr id="28" name="Picture 27"/>
            <p:cNvPicPr>
              <a:picLocks noChangeAspect="1"/>
            </p:cNvPicPr>
            <p:nvPr/>
          </p:nvPicPr>
          <p:blipFill>
            <a:blip r:embed="rId4">
              <a:grayscl/>
            </a:blip>
            <a:stretch>
              <a:fillRect/>
            </a:stretch>
          </p:blipFill>
          <p:spPr>
            <a:xfrm>
              <a:off x="4530346" y="3229825"/>
              <a:ext cx="343082" cy="372829"/>
            </a:xfrm>
            <a:prstGeom prst="rect">
              <a:avLst/>
            </a:prstGeom>
          </p:spPr>
        </p:pic>
      </p:grpSp>
      <p:sp>
        <p:nvSpPr>
          <p:cNvPr id="30" name="Rounded Rectangle 29"/>
          <p:cNvSpPr/>
          <p:nvPr/>
        </p:nvSpPr>
        <p:spPr>
          <a:xfrm>
            <a:off x="4898330" y="1332698"/>
            <a:ext cx="4256690" cy="728049"/>
          </a:xfrm>
          <a:prstGeom prst="roundRect">
            <a:avLst>
              <a:gd name="adj" fmla="val 0"/>
            </a:avLst>
          </a:prstGeom>
          <a:noFill/>
          <a:ln w="12700">
            <a:noFill/>
          </a:ln>
        </p:spPr>
        <p:txBody>
          <a:bodyPr wrap="square" lIns="137160" tIns="68580" rIns="68580" bIns="68580" rtlCol="0" anchor="t">
            <a:noAutofit/>
          </a:bodyPr>
          <a:lstStyle/>
          <a:p>
            <a:r>
              <a:rPr lang="en-US" sz="1200" b="1" dirty="0">
                <a:latin typeface="Helvetica Neue Light" charset="0"/>
                <a:ea typeface="Helvetica Neue Light" charset="0"/>
                <a:cs typeface="Helvetica Neue Light" charset="0"/>
              </a:rPr>
              <a:t>Collaborate with </a:t>
            </a:r>
            <a:r>
              <a:rPr lang="en-US" sz="1200" b="1">
                <a:latin typeface="Helvetica Neue Light" charset="0"/>
                <a:ea typeface="Helvetica Neue Light" charset="0"/>
                <a:cs typeface="Helvetica Neue Light" charset="0"/>
              </a:rPr>
              <a:t>team members: </a:t>
            </a:r>
            <a:r>
              <a:rPr lang="en-US" sz="1200">
                <a:latin typeface="Helvetica Neue Light" charset="0"/>
                <a:ea typeface="Helvetica Neue Light" charset="0"/>
                <a:cs typeface="Helvetica Neue Light" charset="0"/>
              </a:rPr>
              <a:t>Share </a:t>
            </a:r>
            <a:r>
              <a:rPr lang="en-US" sz="1200" dirty="0">
                <a:latin typeface="Helvetica Neue Light" charset="0"/>
                <a:ea typeface="Helvetica Neue Light" charset="0"/>
                <a:cs typeface="Helvetica Neue Light" charset="0"/>
              </a:rPr>
              <a:t>your deep learning experiments, debug your neural network structures, access common data within hosted object stores, forward versioned models to your development team then let them submit new data into your continuous learning flow.</a:t>
            </a:r>
          </a:p>
        </p:txBody>
      </p:sp>
      <p:sp>
        <p:nvSpPr>
          <p:cNvPr id="31" name="Rounded Rectangle 30"/>
          <p:cNvSpPr/>
          <p:nvPr/>
        </p:nvSpPr>
        <p:spPr>
          <a:xfrm>
            <a:off x="432785" y="2333348"/>
            <a:ext cx="3808140" cy="313920"/>
          </a:xfrm>
          <a:prstGeom prst="roundRect">
            <a:avLst>
              <a:gd name="adj" fmla="val 0"/>
            </a:avLst>
          </a:prstGeom>
          <a:noFill/>
          <a:ln w="12700">
            <a:noFill/>
            <a:prstDash val="dash"/>
          </a:ln>
        </p:spPr>
        <p:txBody>
          <a:bodyPr wrap="square" lIns="137160" tIns="68580" rIns="68580" bIns="68580" rtlCol="0" anchor="ctr">
            <a:noAutofit/>
          </a:bodyPr>
          <a:lstStyle/>
          <a:p>
            <a:r>
              <a:rPr lang="en-US" sz="1200" b="1" dirty="0">
                <a:latin typeface="Helvetica Neue Light" charset="0"/>
                <a:ea typeface="Helvetica Neue Light" charset="0"/>
                <a:cs typeface="Helvetica Neue Light" charset="0"/>
              </a:rPr>
              <a:t>Code with your favorite frameworks and tools</a:t>
            </a:r>
          </a:p>
        </p:txBody>
      </p:sp>
      <p:sp>
        <p:nvSpPr>
          <p:cNvPr id="32" name="Rounded Rectangle 31"/>
          <p:cNvSpPr/>
          <p:nvPr/>
        </p:nvSpPr>
        <p:spPr>
          <a:xfrm>
            <a:off x="432784" y="2587530"/>
            <a:ext cx="4016618" cy="1553246"/>
          </a:xfrm>
          <a:prstGeom prst="roundRect">
            <a:avLst>
              <a:gd name="adj" fmla="val 0"/>
            </a:avLst>
          </a:prstGeom>
          <a:noFill/>
          <a:ln w="12700">
            <a:noFill/>
          </a:ln>
        </p:spPr>
        <p:txBody>
          <a:bodyPr wrap="square" lIns="137160" tIns="68580" rIns="68580" bIns="68580" rtlCol="0" anchor="t">
            <a:noAutofit/>
          </a:bodyPr>
          <a:lstStyle/>
          <a:p>
            <a:r>
              <a:rPr lang="en-US" sz="1200" dirty="0">
                <a:latin typeface="Helvetica Neue Light" charset="0"/>
                <a:ea typeface="Helvetica Neue Light" charset="0"/>
                <a:cs typeface="Helvetica Neue Light" charset="0"/>
              </a:rPr>
              <a:t>Use your personal IDE or a Jupyter notebook hosted in DSX while using the most popular deep learning frameworks</a:t>
            </a:r>
          </a:p>
        </p:txBody>
      </p:sp>
      <p:pic>
        <p:nvPicPr>
          <p:cNvPr id="34" name="Picture 33"/>
          <p:cNvPicPr>
            <a:picLocks noChangeAspect="1"/>
          </p:cNvPicPr>
          <p:nvPr/>
        </p:nvPicPr>
        <p:blipFill>
          <a:blip r:embed="rId5"/>
          <a:stretch>
            <a:fillRect/>
          </a:stretch>
        </p:blipFill>
        <p:spPr>
          <a:xfrm>
            <a:off x="4552400" y="2524468"/>
            <a:ext cx="1611975" cy="1203765"/>
          </a:xfrm>
          <a:prstGeom prst="rect">
            <a:avLst/>
          </a:prstGeom>
          <a:effectLst>
            <a:outerShdw blurRad="50800" dist="38100" dir="13500000" algn="br" rotWithShape="0">
              <a:prstClr val="black">
                <a:alpha val="40000"/>
              </a:prstClr>
            </a:outerShdw>
          </a:effectLst>
        </p:spPr>
      </p:pic>
      <p:sp>
        <p:nvSpPr>
          <p:cNvPr id="35" name="Shape 1095"/>
          <p:cNvSpPr/>
          <p:nvPr/>
        </p:nvSpPr>
        <p:spPr>
          <a:xfrm>
            <a:off x="6267374" y="2472319"/>
            <a:ext cx="2624130" cy="1700944"/>
          </a:xfrm>
          <a:prstGeom prst="rect">
            <a:avLst/>
          </a:prstGeom>
          <a:ln w="12700">
            <a:miter lim="400000"/>
          </a:ln>
          <a:extLst>
            <a:ext uri="{C572A759-6A51-4108-AA02-DFA0A04FC94B}">
              <ma14:wrappingTextBoxFlag xmlns:ma14="http://schemas.microsoft.com/office/mac/drawingml/2011/main" val="1"/>
            </a:ext>
          </a:extLst>
        </p:spPr>
        <p:txBody>
          <a:bodyPr wrap="square" lIns="0" tIns="19287" rIns="137160" bIns="19287">
            <a:spAutoFit/>
          </a:bodyPr>
          <a:lstStyle>
            <a:lvl1pPr defTabSz="914196">
              <a:spcBef>
                <a:spcPts val="1800"/>
              </a:spcBef>
              <a:defRPr sz="3200">
                <a:latin typeface="Helvetica Neue Light"/>
                <a:ea typeface="Helvetica Neue Light"/>
                <a:cs typeface="Helvetica Neue Light"/>
                <a:sym typeface="Helvetica Neue Light"/>
              </a:defRPr>
            </a:lvl1pPr>
          </a:lstStyle>
          <a:p>
            <a:pPr>
              <a:spcBef>
                <a:spcPts val="450"/>
              </a:spcBef>
            </a:pPr>
            <a:r>
              <a:rPr lang="en-US" sz="1200" b="1" dirty="0">
                <a:latin typeface="Helvetica Neue Light" charset="0"/>
                <a:ea typeface="Helvetica Neue Light" charset="0"/>
                <a:cs typeface="Helvetica Neue Light" charset="0"/>
              </a:rPr>
              <a:t>Graphs not Log Files: </a:t>
            </a:r>
            <a:r>
              <a:rPr lang="en-US" sz="1200" dirty="0">
                <a:latin typeface="Helvetica Neue Light" charset="0"/>
                <a:ea typeface="Helvetica Neue Light" charset="0"/>
                <a:cs typeface="Helvetica Neue Light" charset="0"/>
              </a:rPr>
              <a:t>Don</a:t>
            </a:r>
            <a:r>
              <a:rPr lang="mr-IN" sz="1200" dirty="0">
                <a:latin typeface="Helvetica Neue Light" charset="0"/>
                <a:ea typeface="Helvetica Neue Light" charset="0"/>
                <a:cs typeface="Helvetica Neue Light" charset="0"/>
              </a:rPr>
              <a:t>’</a:t>
            </a:r>
            <a:r>
              <a:rPr lang="en-US" sz="1200" dirty="0">
                <a:latin typeface="Helvetica Neue Light" charset="0"/>
                <a:ea typeface="Helvetica Neue Light" charset="0"/>
                <a:cs typeface="Helvetica Neue Light" charset="0"/>
              </a:rPr>
              <a:t>t stare at text logs when you can overlay accuracy and loss graphs to dive deeper into the training of your neural networks. Track then view model hyperparameters so you can start understanding the progress of training individual layers in your network.</a:t>
            </a:r>
          </a:p>
        </p:txBody>
      </p:sp>
      <p:pic>
        <p:nvPicPr>
          <p:cNvPr id="36" name="Picture 35"/>
          <p:cNvPicPr>
            <a:picLocks noChangeAspect="1"/>
          </p:cNvPicPr>
          <p:nvPr/>
        </p:nvPicPr>
        <p:blipFill>
          <a:blip r:embed="rId6"/>
          <a:stretch>
            <a:fillRect/>
          </a:stretch>
        </p:blipFill>
        <p:spPr>
          <a:xfrm>
            <a:off x="2186774" y="3268624"/>
            <a:ext cx="1122768" cy="234641"/>
          </a:xfrm>
          <a:prstGeom prst="rect">
            <a:avLst/>
          </a:prstGeom>
        </p:spPr>
      </p:pic>
      <p:pic>
        <p:nvPicPr>
          <p:cNvPr id="37" name="Picture 36"/>
          <p:cNvPicPr>
            <a:picLocks noChangeAspect="1"/>
          </p:cNvPicPr>
          <p:nvPr/>
        </p:nvPicPr>
        <p:blipFill>
          <a:blip r:embed="rId7"/>
          <a:stretch>
            <a:fillRect/>
          </a:stretch>
        </p:blipFill>
        <p:spPr>
          <a:xfrm>
            <a:off x="1613970" y="3343623"/>
            <a:ext cx="480617" cy="151988"/>
          </a:xfrm>
          <a:prstGeom prst="rect">
            <a:avLst/>
          </a:prstGeom>
        </p:spPr>
      </p:pic>
      <p:pic>
        <p:nvPicPr>
          <p:cNvPr id="39" name="Picture 38"/>
          <p:cNvPicPr>
            <a:picLocks noChangeAspect="1"/>
          </p:cNvPicPr>
          <p:nvPr/>
        </p:nvPicPr>
        <p:blipFill>
          <a:blip r:embed="rId8"/>
          <a:stretch>
            <a:fillRect/>
          </a:stretch>
        </p:blipFill>
        <p:spPr>
          <a:xfrm>
            <a:off x="3568578" y="3255743"/>
            <a:ext cx="605480" cy="307397"/>
          </a:xfrm>
          <a:prstGeom prst="rect">
            <a:avLst/>
          </a:prstGeom>
        </p:spPr>
      </p:pic>
      <p:pic>
        <p:nvPicPr>
          <p:cNvPr id="40" name="Picture 39"/>
          <p:cNvPicPr>
            <a:picLocks noChangeAspect="1"/>
          </p:cNvPicPr>
          <p:nvPr/>
        </p:nvPicPr>
        <p:blipFill>
          <a:blip r:embed="rId9"/>
          <a:stretch>
            <a:fillRect/>
          </a:stretch>
        </p:blipFill>
        <p:spPr>
          <a:xfrm>
            <a:off x="544723" y="3282136"/>
            <a:ext cx="1013004" cy="182903"/>
          </a:xfrm>
          <a:prstGeom prst="rect">
            <a:avLst/>
          </a:prstGeom>
        </p:spPr>
      </p:pic>
      <p:sp>
        <p:nvSpPr>
          <p:cNvPr id="41" name="TextBox 40"/>
          <p:cNvSpPr txBox="1"/>
          <p:nvPr/>
        </p:nvSpPr>
        <p:spPr>
          <a:xfrm>
            <a:off x="475732" y="3571024"/>
            <a:ext cx="3932811" cy="1384995"/>
          </a:xfrm>
          <a:prstGeom prst="rect">
            <a:avLst/>
          </a:prstGeom>
          <a:noFill/>
          <a:ln>
            <a:noFill/>
          </a:ln>
        </p:spPr>
        <p:txBody>
          <a:bodyPr wrap="square" rtlCol="0">
            <a:spAutoFit/>
          </a:bodyPr>
          <a:lstStyle/>
          <a:p>
            <a:r>
              <a:rPr lang="en-US" sz="1200" dirty="0">
                <a:latin typeface="Helvetica Neue" charset="0"/>
                <a:ea typeface="Helvetica Neue" charset="0"/>
                <a:cs typeface="Helvetica Neue" charset="0"/>
              </a:rPr>
              <a:t>Don’t be constrained.  Select the framework appropriate to the unique requirements of your problem domain and skills of your team. Or try a simpler approach and use a high-level meta-framework like Keras to accelerate model exploration by abstracting away low level complexity.</a:t>
            </a:r>
          </a:p>
          <a:p>
            <a:endParaRPr lang="en-US" sz="1200" dirty="0">
              <a:latin typeface="Helvetica Neue" charset="0"/>
              <a:ea typeface="Helvetica Neue" charset="0"/>
              <a:cs typeface="Helvetica Neue" charset="0"/>
            </a:endParaRPr>
          </a:p>
        </p:txBody>
      </p:sp>
      <p:sp>
        <p:nvSpPr>
          <p:cNvPr id="38" name="Shape 1095"/>
          <p:cNvSpPr/>
          <p:nvPr/>
        </p:nvSpPr>
        <p:spPr>
          <a:xfrm>
            <a:off x="5066602" y="370413"/>
            <a:ext cx="3676532" cy="777614"/>
          </a:xfrm>
          <a:prstGeom prst="rect">
            <a:avLst/>
          </a:prstGeom>
          <a:ln w="12700">
            <a:miter lim="400000"/>
          </a:ln>
          <a:extLst>
            <a:ext uri="{C572A759-6A51-4108-AA02-DFA0A04FC94B}">
              <ma14:wrappingTextBoxFlag xmlns:ma14="http://schemas.microsoft.com/office/mac/drawingml/2011/main" val="1"/>
            </a:ext>
          </a:extLst>
        </p:spPr>
        <p:txBody>
          <a:bodyPr wrap="square" lIns="0" tIns="19287" rIns="137160" bIns="19287">
            <a:spAutoFit/>
          </a:bodyPr>
          <a:lstStyle>
            <a:lvl1pPr defTabSz="914196">
              <a:spcBef>
                <a:spcPts val="1800"/>
              </a:spcBef>
              <a:defRPr sz="3200">
                <a:latin typeface="Helvetica Neue Light"/>
                <a:ea typeface="Helvetica Neue Light"/>
                <a:cs typeface="Helvetica Neue Light"/>
                <a:sym typeface="Helvetica Neue Light"/>
              </a:defRPr>
            </a:lvl1pPr>
          </a:lstStyle>
          <a:p>
            <a:pPr>
              <a:spcBef>
                <a:spcPts val="450"/>
              </a:spcBef>
            </a:pPr>
            <a:r>
              <a:rPr lang="en-US" sz="1200" b="1" dirty="0">
                <a:latin typeface="Helvetica Neue Light" charset="0"/>
                <a:ea typeface="Helvetica Neue Light" charset="0"/>
                <a:cs typeface="Helvetica Neue Light" charset="0"/>
              </a:rPr>
              <a:t>Validated and Evolving Cloud Infrastructure:</a:t>
            </a:r>
            <a:r>
              <a:rPr lang="en-US" sz="1200" dirty="0">
                <a:latin typeface="Helvetica Neue Light" charset="0"/>
                <a:ea typeface="Helvetica Neue Light" charset="0"/>
                <a:cs typeface="Helvetica Neue Light" charset="0"/>
              </a:rPr>
              <a:t> optimized for enterprise production environments and running on the same infrastructure hosting IBM Watson’s own cognitive services. </a:t>
            </a:r>
          </a:p>
        </p:txBody>
      </p:sp>
      <p:pic>
        <p:nvPicPr>
          <p:cNvPr id="42" name="Picture 41"/>
          <p:cNvPicPr>
            <a:picLocks noChangeAspect="1"/>
          </p:cNvPicPr>
          <p:nvPr/>
        </p:nvPicPr>
        <p:blipFill>
          <a:blip r:embed="rId10"/>
          <a:stretch>
            <a:fillRect/>
          </a:stretch>
        </p:blipFill>
        <p:spPr>
          <a:xfrm>
            <a:off x="4580375" y="370414"/>
            <a:ext cx="408346" cy="294916"/>
          </a:xfrm>
          <a:prstGeom prst="rect">
            <a:avLst/>
          </a:prstGeom>
        </p:spPr>
      </p:pic>
      <p:sp>
        <p:nvSpPr>
          <p:cNvPr id="43" name="Shape 1095"/>
          <p:cNvSpPr/>
          <p:nvPr/>
        </p:nvSpPr>
        <p:spPr>
          <a:xfrm>
            <a:off x="881933" y="316408"/>
            <a:ext cx="3358992" cy="962280"/>
          </a:xfrm>
          <a:prstGeom prst="rect">
            <a:avLst/>
          </a:prstGeom>
          <a:ln w="12700">
            <a:miter lim="400000"/>
          </a:ln>
          <a:extLst>
            <a:ext uri="{C572A759-6A51-4108-AA02-DFA0A04FC94B}">
              <ma14:wrappingTextBoxFlag xmlns:ma14="http://schemas.microsoft.com/office/mac/drawingml/2011/main" val="1"/>
            </a:ext>
          </a:extLst>
        </p:spPr>
        <p:txBody>
          <a:bodyPr wrap="square" lIns="0" tIns="19287" rIns="137160" bIns="19287">
            <a:spAutoFit/>
          </a:bodyPr>
          <a:lstStyle>
            <a:lvl1pPr defTabSz="914196">
              <a:spcBef>
                <a:spcPts val="1800"/>
              </a:spcBef>
              <a:defRPr sz="3200">
                <a:latin typeface="Helvetica Neue Light"/>
                <a:ea typeface="Helvetica Neue Light"/>
                <a:cs typeface="Helvetica Neue Light"/>
                <a:sym typeface="Helvetica Neue Light"/>
              </a:defRPr>
            </a:lvl1pPr>
          </a:lstStyle>
          <a:p>
            <a:pPr>
              <a:spcBef>
                <a:spcPts val="450"/>
              </a:spcBef>
            </a:pPr>
            <a:r>
              <a:rPr lang="en-US" sz="1200" b="1" dirty="0">
                <a:latin typeface="Helvetica Neue Light" charset="0"/>
                <a:ea typeface="Helvetica Neue Light" charset="0"/>
                <a:cs typeface="Helvetica Neue Light" charset="0"/>
              </a:rPr>
              <a:t>Save time:</a:t>
            </a:r>
            <a:r>
              <a:rPr lang="en-US" sz="1200" dirty="0">
                <a:latin typeface="Helvetica Neue Light" charset="0"/>
                <a:ea typeface="Helvetica Neue Light" charset="0"/>
                <a:cs typeface="Helvetica Neue Light" charset="0"/>
              </a:rPr>
              <a:t> not just money. Use your preferred IDE and existing workflows.  CLI, python library, and REST access is balanced by visual debugging tools. Design and optimize your networks better and faster.</a:t>
            </a:r>
          </a:p>
        </p:txBody>
      </p:sp>
      <p:pic>
        <p:nvPicPr>
          <p:cNvPr id="44" name="Picture 43"/>
          <p:cNvPicPr>
            <a:picLocks noChangeAspect="1"/>
          </p:cNvPicPr>
          <p:nvPr/>
        </p:nvPicPr>
        <p:blipFill>
          <a:blip r:embed="rId11"/>
          <a:stretch>
            <a:fillRect/>
          </a:stretch>
        </p:blipFill>
        <p:spPr>
          <a:xfrm>
            <a:off x="445014" y="297207"/>
            <a:ext cx="347308" cy="342346"/>
          </a:xfrm>
          <a:prstGeom prst="rect">
            <a:avLst/>
          </a:prstGeom>
        </p:spPr>
      </p:pic>
    </p:spTree>
    <p:extLst>
      <p:ext uri="{BB962C8B-B14F-4D97-AF65-F5344CB8AC3E}">
        <p14:creationId xmlns:p14="http://schemas.microsoft.com/office/powerpoint/2010/main" val="676454474"/>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16"/>
            <a:ext cx="9144000" cy="5144016"/>
          </a:xfrm>
          <a:prstGeom prst="rect">
            <a:avLst/>
          </a:prstGeom>
          <a:noFill/>
        </p:spPr>
        <p:txBody>
          <a:bodyPr wrap="square" lIns="0" tIns="0" rIns="0" bIns="0" rtlCol="0" anchor="ctr">
            <a:noAutofit/>
          </a:bodyPr>
          <a:lstStyle/>
          <a:p>
            <a:pPr algn="ctr"/>
            <a:r>
              <a:rPr lang="en-US" sz="2400" dirty="0" smtClean="0">
                <a:solidFill>
                  <a:schemeClr val="bg2"/>
                </a:solidFill>
                <a:latin typeface="Helvetica Neue" charset="0"/>
                <a:ea typeface="Helvetica Neue" charset="0"/>
                <a:cs typeface="Helvetica Neue" charset="0"/>
              </a:rPr>
              <a:t>Quick Intro to Deep Learning</a:t>
            </a:r>
            <a:endParaRPr lang="en-US" sz="2400" dirty="0">
              <a:solidFill>
                <a:schemeClr val="bg2"/>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998498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9"/>
          </p:nvPr>
        </p:nvSpPr>
        <p:spPr>
          <a:xfrm>
            <a:off x="0" y="-1"/>
            <a:ext cx="2286000" cy="5143499"/>
          </a:xfrm>
          <a:solidFill>
            <a:schemeClr val="tx1"/>
          </a:solidFill>
        </p:spPr>
        <p:txBody>
          <a:bodyPr lIns="91440" rIns="91440" anchor="ctr"/>
          <a:lstStyle/>
          <a:p>
            <a:pPr algn="ctr"/>
            <a:r>
              <a:rPr lang="en-US" sz="2000" dirty="0" smtClean="0">
                <a:solidFill>
                  <a:schemeClr val="bg2">
                    <a:lumMod val="50000"/>
                  </a:schemeClr>
                </a:solidFill>
                <a:latin typeface="Helvetica Neue Light" charset="0"/>
                <a:ea typeface="Helvetica Neue Light" charset="0"/>
                <a:cs typeface="Helvetica Neue Light" charset="0"/>
              </a:rPr>
              <a:t>Neural Network</a:t>
            </a:r>
          </a:p>
          <a:p>
            <a:pPr algn="ctr"/>
            <a:r>
              <a:rPr lang="en-US" sz="2000" dirty="0" smtClean="0">
                <a:solidFill>
                  <a:schemeClr val="bg2">
                    <a:lumMod val="50000"/>
                  </a:schemeClr>
                </a:solidFill>
                <a:latin typeface="Helvetica Neue Light" charset="0"/>
                <a:ea typeface="Helvetica Neue Light" charset="0"/>
                <a:cs typeface="Helvetica Neue Light" charset="0"/>
              </a:rPr>
              <a:t>Design</a:t>
            </a:r>
          </a:p>
        </p:txBody>
      </p:sp>
      <p:sp>
        <p:nvSpPr>
          <p:cNvPr id="6" name="Content Placeholder 5"/>
          <p:cNvSpPr>
            <a:spLocks noGrp="1"/>
          </p:cNvSpPr>
          <p:nvPr>
            <p:ph sz="quarter" idx="20"/>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Experiment</a:t>
            </a:r>
          </a:p>
          <a:p>
            <a:pPr algn="ctr"/>
            <a:r>
              <a:rPr lang="en-US" sz="1800" dirty="0" smtClean="0">
                <a:solidFill>
                  <a:schemeClr val="bg2">
                    <a:lumMod val="50000"/>
                  </a:schemeClr>
                </a:solidFill>
                <a:latin typeface="Helvetica Neue Light" charset="0"/>
                <a:ea typeface="Helvetica Neue Light" charset="0"/>
                <a:cs typeface="Helvetica Neue Light" charset="0"/>
              </a:rPr>
              <a:t>Management</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7" name="Content Placeholder 6"/>
          <p:cNvSpPr>
            <a:spLocks noGrp="1"/>
          </p:cNvSpPr>
          <p:nvPr>
            <p:ph sz="quarter" idx="21"/>
          </p:nvPr>
        </p:nvSpPr>
        <p:spPr>
          <a:solidFill>
            <a:srgbClr val="0064FF"/>
          </a:solidFill>
          <a:ln>
            <a:solidFill>
              <a:schemeClr val="bg2"/>
            </a:solidFill>
          </a:ln>
        </p:spPr>
        <p:txBody>
          <a:bodyPr anchor="ctr"/>
          <a:lstStyle/>
          <a:p>
            <a:pPr algn="ctr"/>
            <a:r>
              <a:rPr lang="en-US" sz="1800" dirty="0" smtClean="0">
                <a:latin typeface="Helvetica Neue Light" charset="0"/>
                <a:ea typeface="Helvetica Neue Light" charset="0"/>
                <a:cs typeface="Helvetica Neue Light" charset="0"/>
              </a:rPr>
              <a:t>Technical</a:t>
            </a:r>
          </a:p>
          <a:p>
            <a:pPr algn="ctr"/>
            <a:r>
              <a:rPr lang="en-US" sz="1800" dirty="0" smtClean="0">
                <a:latin typeface="Helvetica Neue Light" charset="0"/>
                <a:ea typeface="Helvetica Neue Light" charset="0"/>
                <a:cs typeface="Helvetica Neue Light" charset="0"/>
              </a:rPr>
              <a:t>Deep Dive</a:t>
            </a:r>
            <a:endParaRPr lang="en-US" sz="1800" dirty="0">
              <a:latin typeface="Helvetica Neue Light" charset="0"/>
              <a:ea typeface="Helvetica Neue Light" charset="0"/>
              <a:cs typeface="Helvetica Neue Light" charset="0"/>
            </a:endParaRPr>
          </a:p>
        </p:txBody>
      </p:sp>
      <p:sp>
        <p:nvSpPr>
          <p:cNvPr id="8" name="Content Placeholder 7"/>
          <p:cNvSpPr>
            <a:spLocks noGrp="1"/>
          </p:cNvSpPr>
          <p:nvPr>
            <p:ph sz="quarter" idx="22"/>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Model</a:t>
            </a:r>
          </a:p>
          <a:p>
            <a:pPr algn="ctr"/>
            <a:r>
              <a:rPr lang="en-US" sz="1800" dirty="0" smtClean="0">
                <a:solidFill>
                  <a:schemeClr val="bg2">
                    <a:lumMod val="50000"/>
                  </a:schemeClr>
                </a:solidFill>
                <a:latin typeface="Helvetica Neue Light" charset="0"/>
                <a:ea typeface="Helvetica Neue Light" charset="0"/>
                <a:cs typeface="Helvetica Neue Light" charset="0"/>
              </a:rPr>
              <a:t>Hosting</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20</a:t>
            </a:fld>
            <a:endParaRPr lang="en-US"/>
          </a:p>
        </p:txBody>
      </p:sp>
    </p:spTree>
    <p:extLst>
      <p:ext uri="{BB962C8B-B14F-4D97-AF65-F5344CB8AC3E}">
        <p14:creationId xmlns:p14="http://schemas.microsoft.com/office/powerpoint/2010/main" val="1511226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be 22"/>
          <p:cNvSpPr/>
          <p:nvPr/>
        </p:nvSpPr>
        <p:spPr>
          <a:xfrm rot="16200000">
            <a:off x="2923294" y="1544656"/>
            <a:ext cx="981138" cy="4526746"/>
          </a:xfrm>
          <a:prstGeom prst="cube">
            <a:avLst>
              <a:gd name="adj" fmla="val 32634"/>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25" name="Picture 24"/>
          <p:cNvPicPr>
            <a:picLocks noChangeAspect="1"/>
          </p:cNvPicPr>
          <p:nvPr/>
        </p:nvPicPr>
        <p:blipFill>
          <a:blip r:embed="rId2"/>
          <a:stretch>
            <a:fillRect/>
          </a:stretch>
        </p:blipFill>
        <p:spPr>
          <a:xfrm>
            <a:off x="2111334" y="3975887"/>
            <a:ext cx="281807" cy="331538"/>
          </a:xfrm>
          <a:prstGeom prst="rect">
            <a:avLst/>
          </a:prstGeom>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2"/>
          <a:stretch>
            <a:fillRect/>
          </a:stretch>
        </p:blipFill>
        <p:spPr>
          <a:xfrm>
            <a:off x="4946294" y="3947824"/>
            <a:ext cx="281807" cy="331538"/>
          </a:xfrm>
          <a:prstGeom prst="rect">
            <a:avLst/>
          </a:prstGeom>
          <a:effectLst>
            <a:outerShdw blurRad="50800" dist="38100" dir="2700000" algn="tl" rotWithShape="0">
              <a:prstClr val="black">
                <a:alpha val="40000"/>
              </a:prstClr>
            </a:outerShdw>
          </a:effectLst>
        </p:spPr>
      </p:pic>
      <p:sp>
        <p:nvSpPr>
          <p:cNvPr id="37" name="Cube 36"/>
          <p:cNvSpPr/>
          <p:nvPr/>
        </p:nvSpPr>
        <p:spPr>
          <a:xfrm rot="16200000">
            <a:off x="2742305" y="659607"/>
            <a:ext cx="1343114" cy="4526747"/>
          </a:xfrm>
          <a:prstGeom prst="cube">
            <a:avLst>
              <a:gd name="adj" fmla="val 23483"/>
            </a:avLst>
          </a:prstGeom>
          <a:solidFill>
            <a:schemeClr val="accent1">
              <a:lumMod val="60000"/>
              <a:lumOff val="40000"/>
            </a:schemeClr>
          </a:solidFill>
          <a:ln>
            <a:solidFill>
              <a:schemeClr val="accent2"/>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tx2">
                  <a:lumMod val="50000"/>
                </a:schemeClr>
              </a:solidFill>
            </a:endParaRPr>
          </a:p>
        </p:txBody>
      </p:sp>
      <p:sp>
        <p:nvSpPr>
          <p:cNvPr id="4" name="Footer Placeholder 3"/>
          <p:cNvSpPr>
            <a:spLocks noGrp="1"/>
          </p:cNvSpPr>
          <p:nvPr>
            <p:ph type="ftr" sz="quarter" idx="11"/>
          </p:nvPr>
        </p:nvSpPr>
        <p:spPr/>
        <p:txBody>
          <a:bodyPr/>
          <a:lstStyle/>
          <a:p>
            <a:r>
              <a:rPr lang="de-DE" smtClean="0">
                <a:solidFill>
                  <a:schemeClr val="tx1"/>
                </a:solidFill>
              </a:rPr>
              <a:t>Think 2018 / DOC ID / Month XX, 2018 / © 2018 IBM Corporation</a:t>
            </a:r>
            <a:endParaRPr lang="en-US">
              <a:solidFill>
                <a:schemeClr val="tx1"/>
              </a:solidFill>
            </a:endParaRPr>
          </a:p>
        </p:txBody>
      </p:sp>
      <p:sp>
        <p:nvSpPr>
          <p:cNvPr id="18" name="TextBox 17"/>
          <p:cNvSpPr txBox="1"/>
          <p:nvPr/>
        </p:nvSpPr>
        <p:spPr>
          <a:xfrm>
            <a:off x="1417564" y="1539919"/>
            <a:ext cx="1484618" cy="253150"/>
          </a:xfrm>
          <a:prstGeom prst="rect">
            <a:avLst/>
          </a:prstGeom>
        </p:spPr>
        <p:txBody>
          <a:bodyPr vert="horz" wrap="none" lIns="91440" tIns="45720" rIns="91440" bIns="45720" rtlCol="0" anchor="t" anchorCtr="0">
            <a:noAutofit/>
          </a:bodyPr>
          <a:lstStyle/>
          <a:p>
            <a:pPr algn="ctr"/>
            <a:r>
              <a:rPr lang="en-US" sz="1400" dirty="0" smtClean="0">
                <a:latin typeface="Helvetica Neue Light" charset="0"/>
                <a:ea typeface="Helvetica Neue Light" charset="0"/>
                <a:cs typeface="Helvetica Neue Light" charset="0"/>
              </a:rPr>
              <a:t>source code</a:t>
            </a:r>
          </a:p>
        </p:txBody>
      </p:sp>
      <p:sp>
        <p:nvSpPr>
          <p:cNvPr id="19" name="Cube 18"/>
          <p:cNvSpPr/>
          <p:nvPr/>
        </p:nvSpPr>
        <p:spPr>
          <a:xfrm rot="16200000">
            <a:off x="1927618" y="2022967"/>
            <a:ext cx="464511" cy="466535"/>
          </a:xfrm>
          <a:prstGeom prst="cube">
            <a:avLst>
              <a:gd name="adj" fmla="val 24161"/>
            </a:avLst>
          </a:prstGeom>
          <a:solidFill>
            <a:schemeClr val="bg2"/>
          </a:solidFill>
          <a:ln>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lumMod val="85000"/>
                </a:schemeClr>
              </a:solidFill>
            </a:endParaRPr>
          </a:p>
        </p:txBody>
      </p:sp>
      <p:sp>
        <p:nvSpPr>
          <p:cNvPr id="28" name="TextBox 27"/>
          <p:cNvSpPr txBox="1"/>
          <p:nvPr/>
        </p:nvSpPr>
        <p:spPr>
          <a:xfrm>
            <a:off x="2843536" y="1424826"/>
            <a:ext cx="1484618" cy="365985"/>
          </a:xfrm>
          <a:prstGeom prst="rect">
            <a:avLst/>
          </a:prstGeom>
        </p:spPr>
        <p:txBody>
          <a:bodyPr vert="horz" wrap="none" lIns="91440" tIns="45720" rIns="91440" bIns="45720" rtlCol="0" anchor="t" anchorCtr="0">
            <a:noAutofit/>
          </a:bodyPr>
          <a:lstStyle/>
          <a:p>
            <a:pPr algn="ctr"/>
            <a:r>
              <a:rPr lang="en-US" sz="1400" smtClean="0">
                <a:latin typeface="Helvetica Neue Light" charset="0"/>
                <a:ea typeface="Helvetica Neue Light" charset="0"/>
                <a:cs typeface="Helvetica Neue Light" charset="0"/>
              </a:rPr>
              <a:t>training run</a:t>
            </a:r>
          </a:p>
          <a:p>
            <a:pPr algn="ctr"/>
            <a:r>
              <a:rPr lang="en-US" sz="1400" dirty="0" smtClean="0">
                <a:latin typeface="Helvetica Neue Light" charset="0"/>
                <a:ea typeface="Helvetica Neue Light" charset="0"/>
                <a:cs typeface="Helvetica Neue Light" charset="0"/>
              </a:rPr>
              <a:t>definition</a:t>
            </a:r>
          </a:p>
        </p:txBody>
      </p:sp>
      <p:sp>
        <p:nvSpPr>
          <p:cNvPr id="30" name="Folded Corner 29"/>
          <p:cNvSpPr/>
          <p:nvPr/>
        </p:nvSpPr>
        <p:spPr>
          <a:xfrm>
            <a:off x="3321872" y="1946869"/>
            <a:ext cx="414629" cy="51790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
        <p:nvSpPr>
          <p:cNvPr id="31" name="Can 30"/>
          <p:cNvSpPr/>
          <p:nvPr/>
        </p:nvSpPr>
        <p:spPr>
          <a:xfrm>
            <a:off x="7945847" y="2861092"/>
            <a:ext cx="537286" cy="455310"/>
          </a:xfrm>
          <a:prstGeom prst="can">
            <a:avLst/>
          </a:prstGeom>
          <a:solidFill>
            <a:schemeClr val="accent2">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34" name="Shape 1095"/>
          <p:cNvSpPr/>
          <p:nvPr/>
        </p:nvSpPr>
        <p:spPr>
          <a:xfrm>
            <a:off x="283551" y="153278"/>
            <a:ext cx="6657938" cy="408283"/>
          </a:xfrm>
          <a:prstGeom prst="rect">
            <a:avLst/>
          </a:prstGeom>
          <a:ln w="12700">
            <a:miter lim="400000"/>
          </a:ln>
          <a:extLst>
            <a:ext uri="{C572A759-6A51-4108-AA02-DFA0A04FC94B}">
              <ma14:wrappingTextBoxFlag xmlns:ma14="http://schemas.microsoft.com/office/mac/drawingml/2011/main" val="1"/>
            </a:ext>
          </a:extLst>
        </p:spPr>
        <p:txBody>
          <a:bodyPr wrap="square" lIns="0" tIns="19287" rIns="137160" bIns="19287">
            <a:spAutoFit/>
          </a:bodyPr>
          <a:lstStyle>
            <a:lvl1pPr defTabSz="914196">
              <a:spcBef>
                <a:spcPts val="1800"/>
              </a:spcBef>
              <a:defRPr sz="3200">
                <a:latin typeface="Helvetica Neue Light"/>
                <a:ea typeface="Helvetica Neue Light"/>
                <a:cs typeface="Helvetica Neue Light"/>
                <a:sym typeface="Helvetica Neue Light"/>
              </a:defRPr>
            </a:lvl1pPr>
          </a:lstStyle>
          <a:p>
            <a:r>
              <a:rPr lang="en-US" sz="2400" b="1" dirty="0" smtClean="0">
                <a:solidFill>
                  <a:srgbClr val="121212"/>
                </a:solidFill>
                <a:latin typeface="Helvetica Neue" charset="0"/>
                <a:ea typeface="Helvetica Neue" charset="0"/>
                <a:cs typeface="Helvetica Neue" charset="0"/>
              </a:rPr>
              <a:t>Training Lifecycle Management</a:t>
            </a:r>
            <a:endParaRPr lang="en-US" sz="2400" b="1" dirty="0">
              <a:solidFill>
                <a:srgbClr val="121212"/>
              </a:solidFill>
              <a:latin typeface="Helvetica Neue" charset="0"/>
              <a:ea typeface="Helvetica Neue" charset="0"/>
              <a:cs typeface="Helvetica Neue" charset="0"/>
            </a:endParaRPr>
          </a:p>
        </p:txBody>
      </p:sp>
      <p:sp>
        <p:nvSpPr>
          <p:cNvPr id="35" name="Rectangle 34"/>
          <p:cNvSpPr/>
          <p:nvPr/>
        </p:nvSpPr>
        <p:spPr>
          <a:xfrm>
            <a:off x="228600" y="566086"/>
            <a:ext cx="8621202" cy="369332"/>
          </a:xfrm>
          <a:prstGeom prst="rect">
            <a:avLst/>
          </a:prstGeom>
        </p:spPr>
        <p:txBody>
          <a:bodyPr wrap="square">
            <a:spAutoFit/>
          </a:bodyPr>
          <a:lstStyle/>
          <a:p>
            <a:r>
              <a:rPr lang="en-US" sz="1800" dirty="0" smtClean="0">
                <a:latin typeface="Helvetica Neue Light" charset="0"/>
                <a:ea typeface="Helvetica Neue Light" charset="0"/>
                <a:cs typeface="Helvetica Neue Light" charset="0"/>
              </a:rPr>
              <a:t>Auto-allocation </a:t>
            </a:r>
            <a:r>
              <a:rPr lang="en-US" sz="1800" dirty="0">
                <a:latin typeface="Helvetica Neue Light" charset="0"/>
                <a:ea typeface="Helvetica Neue Light" charset="0"/>
                <a:cs typeface="Helvetica Neue Light" charset="0"/>
              </a:rPr>
              <a:t>means paying only for what you </a:t>
            </a:r>
            <a:r>
              <a:rPr lang="en-US" sz="1800" dirty="0" smtClean="0">
                <a:latin typeface="Helvetica Neue Light" charset="0"/>
                <a:ea typeface="Helvetica Neue Light" charset="0"/>
                <a:cs typeface="Helvetica Neue Light" charset="0"/>
              </a:rPr>
              <a:t>use</a:t>
            </a:r>
            <a:endParaRPr lang="en-US" sz="1800" dirty="0">
              <a:latin typeface="Helvetica Neue Light" charset="0"/>
              <a:ea typeface="Helvetica Neue Light" charset="0"/>
              <a:cs typeface="Helvetica Neue Light" charset="0"/>
            </a:endParaRPr>
          </a:p>
        </p:txBody>
      </p:sp>
      <p:sp>
        <p:nvSpPr>
          <p:cNvPr id="39" name="TextBox 38"/>
          <p:cNvSpPr txBox="1"/>
          <p:nvPr/>
        </p:nvSpPr>
        <p:spPr>
          <a:xfrm>
            <a:off x="2994919" y="2714368"/>
            <a:ext cx="1068533" cy="229503"/>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400" dirty="0" smtClean="0">
                <a:solidFill>
                  <a:schemeClr val="accent3"/>
                </a:solidFill>
                <a:latin typeface="Helvetica Neue" charset="0"/>
                <a:ea typeface="Helvetica Neue" charset="0"/>
                <a:cs typeface="Helvetica Neue" charset="0"/>
              </a:rPr>
              <a:t>Kubernetes container</a:t>
            </a:r>
            <a:endParaRPr lang="en-US" sz="1400" dirty="0">
              <a:solidFill>
                <a:schemeClr val="accent3"/>
              </a:solidFill>
              <a:latin typeface="Helvetica Neue" charset="0"/>
              <a:ea typeface="Helvetica Neue" charset="0"/>
              <a:cs typeface="Helvetica Neue" charset="0"/>
            </a:endParaRPr>
          </a:p>
        </p:txBody>
      </p:sp>
      <p:cxnSp>
        <p:nvCxnSpPr>
          <p:cNvPr id="7" name="Straight Arrow Connector 6"/>
          <p:cNvCxnSpPr>
            <a:stCxn id="37" idx="3"/>
            <a:endCxn id="31" idx="2"/>
          </p:cNvCxnSpPr>
          <p:nvPr/>
        </p:nvCxnSpPr>
        <p:spPr>
          <a:xfrm>
            <a:off x="5677236" y="3080682"/>
            <a:ext cx="2268611" cy="8065"/>
          </a:xfrm>
          <a:prstGeom prst="straightConnector1">
            <a:avLst/>
          </a:prstGeom>
          <a:ln w="19050">
            <a:solidFill>
              <a:srgbClr val="003BCA"/>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Can 19"/>
          <p:cNvSpPr/>
          <p:nvPr/>
        </p:nvSpPr>
        <p:spPr>
          <a:xfrm>
            <a:off x="4633426" y="2013102"/>
            <a:ext cx="537286" cy="455310"/>
          </a:xfrm>
          <a:prstGeom prst="can">
            <a:avLst/>
          </a:prstGeom>
          <a:solidFill>
            <a:schemeClr val="accent5">
              <a:lumMod val="20000"/>
              <a:lumOff val="80000"/>
            </a:schemeClr>
          </a:solidFill>
          <a:ln w="9525" cap="flat">
            <a:solidFill>
              <a:schemeClr val="accent5">
                <a:lumMod val="60000"/>
                <a:lumOff val="40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21" name="TextBox 20"/>
          <p:cNvSpPr txBox="1"/>
          <p:nvPr/>
        </p:nvSpPr>
        <p:spPr>
          <a:xfrm>
            <a:off x="4492486" y="1424826"/>
            <a:ext cx="909093" cy="365985"/>
          </a:xfrm>
          <a:prstGeom prst="rect">
            <a:avLst/>
          </a:prstGeom>
        </p:spPr>
        <p:txBody>
          <a:bodyPr vert="horz" wrap="none" lIns="91440" tIns="45720" rIns="91440" bIns="45720" rtlCol="0" anchor="t" anchorCtr="0">
            <a:noAutofit/>
          </a:bodyPr>
          <a:lstStyle/>
          <a:p>
            <a:pPr algn="ctr"/>
            <a:r>
              <a:rPr lang="en-US" sz="1400" dirty="0" smtClean="0">
                <a:solidFill>
                  <a:schemeClr val="accent5">
                    <a:lumMod val="60000"/>
                    <a:lumOff val="40000"/>
                  </a:schemeClr>
                </a:solidFill>
                <a:latin typeface="Helvetica Neue Light" charset="0"/>
                <a:ea typeface="Helvetica Neue Light" charset="0"/>
                <a:cs typeface="Helvetica Neue Light" charset="0"/>
              </a:rPr>
              <a:t>training</a:t>
            </a:r>
          </a:p>
          <a:p>
            <a:pPr algn="ctr"/>
            <a:r>
              <a:rPr lang="en-US" sz="1400" dirty="0">
                <a:solidFill>
                  <a:schemeClr val="accent5">
                    <a:lumMod val="60000"/>
                    <a:lumOff val="40000"/>
                  </a:schemeClr>
                </a:solidFill>
                <a:latin typeface="Helvetica Neue Light" charset="0"/>
                <a:ea typeface="Helvetica Neue Light" charset="0"/>
                <a:cs typeface="Helvetica Neue Light" charset="0"/>
              </a:rPr>
              <a:t>a</a:t>
            </a:r>
            <a:r>
              <a:rPr lang="en-US" sz="1400" dirty="0" smtClean="0">
                <a:solidFill>
                  <a:schemeClr val="accent5">
                    <a:lumMod val="60000"/>
                    <a:lumOff val="40000"/>
                  </a:schemeClr>
                </a:solidFill>
                <a:latin typeface="Helvetica Neue Light" charset="0"/>
                <a:ea typeface="Helvetica Neue Light" charset="0"/>
                <a:cs typeface="Helvetica Neue Light" charset="0"/>
              </a:rPr>
              <a:t>rtifacts</a:t>
            </a:r>
          </a:p>
        </p:txBody>
      </p:sp>
      <p:sp>
        <p:nvSpPr>
          <p:cNvPr id="42" name="TextBox 41"/>
          <p:cNvSpPr txBox="1"/>
          <p:nvPr/>
        </p:nvSpPr>
        <p:spPr>
          <a:xfrm>
            <a:off x="2994919" y="3728110"/>
            <a:ext cx="1068533" cy="229503"/>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400" dirty="0" smtClean="0">
                <a:solidFill>
                  <a:schemeClr val="tx2">
                    <a:lumMod val="25000"/>
                  </a:schemeClr>
                </a:solidFill>
                <a:latin typeface="Helvetica Neue" charset="0"/>
                <a:ea typeface="Helvetica Neue" charset="0"/>
                <a:cs typeface="Helvetica Neue" charset="0"/>
              </a:rPr>
              <a:t>compute cluster</a:t>
            </a:r>
            <a:endParaRPr lang="en-US" sz="1400" dirty="0">
              <a:solidFill>
                <a:schemeClr val="tx2">
                  <a:lumMod val="25000"/>
                </a:schemeClr>
              </a:solidFill>
              <a:latin typeface="Helvetica Neue" charset="0"/>
              <a:ea typeface="Helvetica Neue" charset="0"/>
              <a:cs typeface="Helvetica Neue" charset="0"/>
            </a:endParaRPr>
          </a:p>
        </p:txBody>
      </p:sp>
      <p:sp>
        <p:nvSpPr>
          <p:cNvPr id="45" name="Rectangle 44"/>
          <p:cNvSpPr/>
          <p:nvPr/>
        </p:nvSpPr>
        <p:spPr>
          <a:xfrm>
            <a:off x="2623117" y="3981767"/>
            <a:ext cx="2211439" cy="276999"/>
          </a:xfrm>
          <a:prstGeom prst="rect">
            <a:avLst/>
          </a:prstGeom>
        </p:spPr>
        <p:txBody>
          <a:bodyPr wrap="none">
            <a:spAutoFit/>
          </a:bodyPr>
          <a:lstStyle/>
          <a:p>
            <a:r>
              <a:rPr lang="en-US" sz="1200" smtClean="0">
                <a:solidFill>
                  <a:schemeClr val="accent4">
                    <a:lumMod val="50000"/>
                  </a:schemeClr>
                </a:solidFill>
                <a:latin typeface="Helvetica Neue Light" charset="0"/>
                <a:ea typeface="Helvetica Neue Light" charset="0"/>
                <a:cs typeface="Helvetica Neue Light" charset="0"/>
              </a:rPr>
              <a:t>NVIDIA Tesla K80</a:t>
            </a:r>
            <a:r>
              <a:rPr lang="en-US" sz="1200" dirty="0" smtClean="0">
                <a:solidFill>
                  <a:schemeClr val="accent4">
                    <a:lumMod val="50000"/>
                  </a:schemeClr>
                </a:solidFill>
                <a:latin typeface="Helvetica Neue Light" charset="0"/>
                <a:ea typeface="Helvetica Neue Light" charset="0"/>
                <a:cs typeface="Helvetica Neue Light" charset="0"/>
              </a:rPr>
              <a:t>, P100, V100</a:t>
            </a:r>
            <a:endParaRPr lang="en-US" sz="1200" dirty="0">
              <a:solidFill>
                <a:schemeClr val="accent4">
                  <a:lumMod val="50000"/>
                </a:schemeClr>
              </a:solidFill>
              <a:latin typeface="Helvetica Neue Light" charset="0"/>
              <a:ea typeface="Helvetica Neue Light" charset="0"/>
              <a:cs typeface="Helvetica Neue Light" charset="0"/>
            </a:endParaRPr>
          </a:p>
        </p:txBody>
      </p:sp>
      <p:sp>
        <p:nvSpPr>
          <p:cNvPr id="46" name="TextBox 45"/>
          <p:cNvSpPr txBox="1"/>
          <p:nvPr/>
        </p:nvSpPr>
        <p:spPr>
          <a:xfrm>
            <a:off x="7486517" y="3372197"/>
            <a:ext cx="1484618" cy="365985"/>
          </a:xfrm>
          <a:prstGeom prst="rect">
            <a:avLst/>
          </a:prstGeom>
        </p:spPr>
        <p:txBody>
          <a:bodyPr vert="horz" wrap="none" lIns="91440" tIns="45720" rIns="91440" bIns="45720" rtlCol="0" anchor="t" anchorCtr="0">
            <a:noAutofit/>
          </a:bodyPr>
          <a:lstStyle/>
          <a:p>
            <a:pPr algn="ctr"/>
            <a:r>
              <a:rPr lang="en-US" sz="1200" dirty="0" smtClean="0">
                <a:latin typeface="Helvetica Neue Thin" charset="0"/>
                <a:ea typeface="Helvetica Neue Thin" charset="0"/>
                <a:cs typeface="Helvetica Neue Thin" charset="0"/>
              </a:rPr>
              <a:t>Cloud Object Storage</a:t>
            </a:r>
          </a:p>
        </p:txBody>
      </p:sp>
      <p:sp>
        <p:nvSpPr>
          <p:cNvPr id="5" name="Rectangle 4"/>
          <p:cNvSpPr/>
          <p:nvPr/>
        </p:nvSpPr>
        <p:spPr>
          <a:xfrm>
            <a:off x="5966598" y="2544119"/>
            <a:ext cx="1689886" cy="461665"/>
          </a:xfrm>
          <a:prstGeom prst="rect">
            <a:avLst/>
          </a:prstGeom>
        </p:spPr>
        <p:txBody>
          <a:bodyPr wrap="none">
            <a:spAutoFit/>
          </a:bodyPr>
          <a:lstStyle/>
          <a:p>
            <a:pPr algn="ctr"/>
            <a:r>
              <a:rPr lang="en-US" sz="1200" dirty="0">
                <a:solidFill>
                  <a:schemeClr val="accent2"/>
                </a:solidFill>
                <a:latin typeface="Helvetica Neue Light" charset="0"/>
                <a:ea typeface="Helvetica Neue Light" charset="0"/>
                <a:cs typeface="Helvetica Neue Light" charset="0"/>
              </a:rPr>
              <a:t>Training assets </a:t>
            </a:r>
            <a:r>
              <a:rPr lang="en-US" sz="1200" dirty="0" smtClean="0">
                <a:solidFill>
                  <a:schemeClr val="accent2"/>
                </a:solidFill>
                <a:latin typeface="Helvetica Neue Light" charset="0"/>
                <a:ea typeface="Helvetica Neue Light" charset="0"/>
                <a:cs typeface="Helvetica Neue Light" charset="0"/>
              </a:rPr>
              <a:t>are</a:t>
            </a:r>
          </a:p>
          <a:p>
            <a:pPr algn="ctr"/>
            <a:r>
              <a:rPr lang="en-US" sz="1200" dirty="0" smtClean="0">
                <a:solidFill>
                  <a:schemeClr val="accent2"/>
                </a:solidFill>
                <a:latin typeface="Helvetica Neue Light" charset="0"/>
                <a:ea typeface="Helvetica Neue Light" charset="0"/>
                <a:cs typeface="Helvetica Neue Light" charset="0"/>
              </a:rPr>
              <a:t>managed </a:t>
            </a:r>
            <a:r>
              <a:rPr lang="en-US" sz="1200" dirty="0">
                <a:solidFill>
                  <a:schemeClr val="accent2"/>
                </a:solidFill>
                <a:latin typeface="Helvetica Neue Light" charset="0"/>
                <a:ea typeface="Helvetica Neue Light" charset="0"/>
                <a:cs typeface="Helvetica Neue Light" charset="0"/>
              </a:rPr>
              <a:t>and tracked.</a:t>
            </a:r>
          </a:p>
        </p:txBody>
      </p:sp>
      <p:pic>
        <p:nvPicPr>
          <p:cNvPr id="32" name="Picture 31"/>
          <p:cNvPicPr>
            <a:picLocks noChangeAspect="1"/>
          </p:cNvPicPr>
          <p:nvPr/>
        </p:nvPicPr>
        <p:blipFill>
          <a:blip r:embed="rId3"/>
          <a:stretch>
            <a:fillRect/>
          </a:stretch>
        </p:blipFill>
        <p:spPr>
          <a:xfrm>
            <a:off x="1815550" y="3135590"/>
            <a:ext cx="1001420" cy="180812"/>
          </a:xfrm>
          <a:prstGeom prst="rect">
            <a:avLst/>
          </a:prstGeom>
        </p:spPr>
      </p:pic>
      <p:pic>
        <p:nvPicPr>
          <p:cNvPr id="33" name="Picture 32"/>
          <p:cNvPicPr>
            <a:picLocks noChangeAspect="1"/>
          </p:cNvPicPr>
          <p:nvPr/>
        </p:nvPicPr>
        <p:blipFill>
          <a:blip r:embed="rId4"/>
          <a:stretch>
            <a:fillRect/>
          </a:stretch>
        </p:blipFill>
        <p:spPr>
          <a:xfrm>
            <a:off x="2905395" y="3120621"/>
            <a:ext cx="899647" cy="188012"/>
          </a:xfrm>
          <a:prstGeom prst="rect">
            <a:avLst/>
          </a:prstGeom>
        </p:spPr>
      </p:pic>
      <p:pic>
        <p:nvPicPr>
          <p:cNvPr id="36" name="Picture 35"/>
          <p:cNvPicPr>
            <a:picLocks noChangeAspect="1"/>
          </p:cNvPicPr>
          <p:nvPr/>
        </p:nvPicPr>
        <p:blipFill>
          <a:blip r:embed="rId5"/>
          <a:stretch>
            <a:fillRect/>
          </a:stretch>
        </p:blipFill>
        <p:spPr>
          <a:xfrm>
            <a:off x="4921853" y="3112035"/>
            <a:ext cx="520917" cy="264467"/>
          </a:xfrm>
          <a:prstGeom prst="rect">
            <a:avLst/>
          </a:prstGeom>
        </p:spPr>
      </p:pic>
      <p:pic>
        <p:nvPicPr>
          <p:cNvPr id="40" name="Picture 39"/>
          <p:cNvPicPr>
            <a:picLocks noChangeAspect="1"/>
          </p:cNvPicPr>
          <p:nvPr/>
        </p:nvPicPr>
        <p:blipFill>
          <a:blip r:embed="rId6"/>
          <a:stretch>
            <a:fillRect/>
          </a:stretch>
        </p:blipFill>
        <p:spPr>
          <a:xfrm>
            <a:off x="3981892" y="3120621"/>
            <a:ext cx="666443" cy="210753"/>
          </a:xfrm>
          <a:prstGeom prst="rect">
            <a:avLst/>
          </a:prstGeom>
        </p:spPr>
      </p:pic>
      <p:pic>
        <p:nvPicPr>
          <p:cNvPr id="10" name="Picture 9"/>
          <p:cNvPicPr>
            <a:picLocks noChangeAspect="1"/>
          </p:cNvPicPr>
          <p:nvPr/>
        </p:nvPicPr>
        <p:blipFill>
          <a:blip r:embed="rId7"/>
          <a:stretch>
            <a:fillRect/>
          </a:stretch>
        </p:blipFill>
        <p:spPr>
          <a:xfrm>
            <a:off x="2358870" y="2731640"/>
            <a:ext cx="264247" cy="257214"/>
          </a:xfrm>
          <a:prstGeom prst="rect">
            <a:avLst/>
          </a:prstGeom>
        </p:spPr>
      </p:pic>
    </p:spTree>
    <p:extLst>
      <p:ext uri="{BB962C8B-B14F-4D97-AF65-F5344CB8AC3E}">
        <p14:creationId xmlns:p14="http://schemas.microsoft.com/office/powerpoint/2010/main" val="77167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de-DE" smtClean="0"/>
              <a:t>Think 2018 / DOC ID / Month XX, 2018 / © 2018 IBM Corporation</a:t>
            </a:r>
            <a:endParaRPr lang="en-US"/>
          </a:p>
        </p:txBody>
      </p:sp>
      <p:sp>
        <p:nvSpPr>
          <p:cNvPr id="11" name="Title 1"/>
          <p:cNvSpPr txBox="1">
            <a:spLocks/>
          </p:cNvSpPr>
          <p:nvPr/>
        </p:nvSpPr>
        <p:spPr>
          <a:xfrm>
            <a:off x="228600" y="145415"/>
            <a:ext cx="6500318" cy="454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r>
              <a:rPr lang="en-US" sz="2400" dirty="0" smtClean="0">
                <a:solidFill>
                  <a:schemeClr val="tx1"/>
                </a:solidFill>
                <a:latin typeface="Helvetica Neue Medium" charset="0"/>
                <a:ea typeface="Helvetica Neue Medium" charset="0"/>
                <a:cs typeface="Helvetica Neue Medium" charset="0"/>
              </a:rPr>
              <a:t>Train 1000’s of neural networks</a:t>
            </a:r>
            <a:endParaRPr lang="en-US" sz="2400" dirty="0">
              <a:solidFill>
                <a:schemeClr val="tx1"/>
              </a:solidFill>
              <a:latin typeface="Helvetica Neue Medium" charset="0"/>
              <a:ea typeface="Helvetica Neue Medium" charset="0"/>
              <a:cs typeface="Helvetica Neue Medium" charset="0"/>
            </a:endParaRPr>
          </a:p>
        </p:txBody>
      </p:sp>
      <p:sp>
        <p:nvSpPr>
          <p:cNvPr id="12" name="TextBox 11"/>
          <p:cNvSpPr txBox="1"/>
          <p:nvPr/>
        </p:nvSpPr>
        <p:spPr>
          <a:xfrm>
            <a:off x="233845" y="2900404"/>
            <a:ext cx="1484618" cy="547563"/>
          </a:xfrm>
          <a:prstGeom prst="rect">
            <a:avLst/>
          </a:prstGeom>
        </p:spPr>
        <p:txBody>
          <a:bodyPr vert="horz" wrap="none" lIns="91440" tIns="45720" rIns="91440" bIns="45720" rtlCol="0" anchor="t" anchorCtr="0">
            <a:noAutofit/>
          </a:bodyPr>
          <a:lstStyle/>
          <a:p>
            <a:pPr algn="ctr"/>
            <a:r>
              <a:rPr lang="en-US" sz="1400" dirty="0" smtClean="0">
                <a:solidFill>
                  <a:schemeClr val="tx1"/>
                </a:solidFill>
                <a:latin typeface="Helvetica Neue" charset="0"/>
                <a:ea typeface="Helvetica Neue" charset="0"/>
                <a:cs typeface="Helvetica Neue" charset="0"/>
              </a:rPr>
              <a:t>base</a:t>
            </a:r>
          </a:p>
          <a:p>
            <a:pPr algn="ctr"/>
            <a:r>
              <a:rPr lang="en-US" sz="1400" dirty="0" smtClean="0">
                <a:solidFill>
                  <a:schemeClr val="tx1"/>
                </a:solidFill>
                <a:latin typeface="Helvetica Neue" charset="0"/>
                <a:ea typeface="Helvetica Neue" charset="0"/>
                <a:cs typeface="Helvetica Neue" charset="0"/>
              </a:rPr>
              <a:t>neural network</a:t>
            </a:r>
          </a:p>
        </p:txBody>
      </p:sp>
      <p:sp>
        <p:nvSpPr>
          <p:cNvPr id="13" name="Cube 12"/>
          <p:cNvSpPr/>
          <p:nvPr/>
        </p:nvSpPr>
        <p:spPr>
          <a:xfrm rot="16200000">
            <a:off x="768932" y="2504075"/>
            <a:ext cx="338083" cy="339556"/>
          </a:xfrm>
          <a:prstGeom prst="cube">
            <a:avLst>
              <a:gd name="adj" fmla="val 24161"/>
            </a:avLst>
          </a:prstGeom>
          <a:solidFill>
            <a:schemeClr val="bg2"/>
          </a:solidFill>
          <a:ln>
            <a:solidFill>
              <a:schemeClr val="bg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lumMod val="85000"/>
                </a:schemeClr>
              </a:solidFill>
            </a:endParaRPr>
          </a:p>
        </p:txBody>
      </p:sp>
      <p:sp>
        <p:nvSpPr>
          <p:cNvPr id="14" name="TextBox 13"/>
          <p:cNvSpPr txBox="1"/>
          <p:nvPr/>
        </p:nvSpPr>
        <p:spPr>
          <a:xfrm>
            <a:off x="4906021" y="2415113"/>
            <a:ext cx="2732293" cy="306004"/>
          </a:xfrm>
          <a:prstGeom prst="rect">
            <a:avLst/>
          </a:prstGeom>
        </p:spPr>
        <p:txBody>
          <a:bodyPr vert="horz" wrap="none" lIns="91440" tIns="45720" rIns="91440" bIns="45720" rtlCol="0" anchor="t" anchorCtr="0">
            <a:noAutofit/>
          </a:bodyPr>
          <a:lstStyle/>
          <a:p>
            <a:pPr algn="ctr">
              <a:lnSpc>
                <a:spcPct val="90000"/>
              </a:lnSpc>
              <a:spcBef>
                <a:spcPts val="1000"/>
              </a:spcBef>
            </a:pPr>
            <a:r>
              <a:rPr lang="en-US" sz="1200" dirty="0" smtClean="0">
                <a:solidFill>
                  <a:schemeClr val="tx2">
                    <a:lumMod val="50000"/>
                  </a:schemeClr>
                </a:solidFill>
                <a:latin typeface="Helvetica Neue Light" charset="0"/>
                <a:ea typeface="Helvetica Neue Light" charset="0"/>
                <a:cs typeface="Helvetica Neue Light" charset="0"/>
              </a:rPr>
              <a:t>neural network variants</a:t>
            </a:r>
          </a:p>
        </p:txBody>
      </p:sp>
      <p:sp>
        <p:nvSpPr>
          <p:cNvPr id="17" name="Cube 16"/>
          <p:cNvSpPr/>
          <p:nvPr/>
        </p:nvSpPr>
        <p:spPr>
          <a:xfrm rot="16200000">
            <a:off x="6514557" y="3138512"/>
            <a:ext cx="338083" cy="339556"/>
          </a:xfrm>
          <a:prstGeom prst="cube">
            <a:avLst>
              <a:gd name="adj" fmla="val 24161"/>
            </a:avLst>
          </a:prstGeom>
          <a:solidFill>
            <a:schemeClr val="accent5">
              <a:lumMod val="60000"/>
              <a:lumOff val="40000"/>
            </a:schemeClr>
          </a:solidFill>
          <a:ln>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Cube 17"/>
          <p:cNvSpPr/>
          <p:nvPr/>
        </p:nvSpPr>
        <p:spPr>
          <a:xfrm rot="16200000">
            <a:off x="5691697" y="3138512"/>
            <a:ext cx="338083" cy="339556"/>
          </a:xfrm>
          <a:prstGeom prst="cube">
            <a:avLst>
              <a:gd name="adj" fmla="val 24161"/>
            </a:avLst>
          </a:prstGeom>
          <a:solidFill>
            <a:schemeClr val="accent5">
              <a:lumMod val="20000"/>
              <a:lumOff val="80000"/>
            </a:schemeClr>
          </a:solidFill>
          <a:ln>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Cube 18"/>
          <p:cNvSpPr/>
          <p:nvPr/>
        </p:nvSpPr>
        <p:spPr>
          <a:xfrm rot="16200000">
            <a:off x="6898958" y="2711931"/>
            <a:ext cx="338083" cy="339556"/>
          </a:xfrm>
          <a:prstGeom prst="cube">
            <a:avLst>
              <a:gd name="adj" fmla="val 24161"/>
            </a:avLst>
          </a:prstGeom>
          <a:solidFill>
            <a:srgbClr val="FFC000"/>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ube 19"/>
          <p:cNvSpPr/>
          <p:nvPr/>
        </p:nvSpPr>
        <p:spPr>
          <a:xfrm rot="16200000">
            <a:off x="6076098" y="2711931"/>
            <a:ext cx="338083" cy="339556"/>
          </a:xfrm>
          <a:prstGeom prst="cube">
            <a:avLst>
              <a:gd name="adj" fmla="val 24161"/>
            </a:avLst>
          </a:prstGeom>
          <a:solidFill>
            <a:schemeClr val="accent6">
              <a:lumMod val="20000"/>
              <a:lumOff val="80000"/>
            </a:schemeClr>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Cube 20"/>
          <p:cNvSpPr/>
          <p:nvPr/>
        </p:nvSpPr>
        <p:spPr>
          <a:xfrm rot="16200000">
            <a:off x="5253238" y="2711931"/>
            <a:ext cx="338083" cy="339556"/>
          </a:xfrm>
          <a:prstGeom prst="cube">
            <a:avLst>
              <a:gd name="adj" fmla="val 24161"/>
            </a:avLst>
          </a:prstGeom>
          <a:solidFill>
            <a:srgbClr val="BE84E8"/>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Cube 21"/>
          <p:cNvSpPr/>
          <p:nvPr/>
        </p:nvSpPr>
        <p:spPr>
          <a:xfrm rot="16200000">
            <a:off x="6925990" y="3138512"/>
            <a:ext cx="338083" cy="339556"/>
          </a:xfrm>
          <a:prstGeom prst="cube">
            <a:avLst>
              <a:gd name="adj" fmla="val 24161"/>
            </a:avLst>
          </a:prstGeom>
          <a:solidFill>
            <a:srgbClr val="A282FA"/>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Cube 22"/>
          <p:cNvSpPr/>
          <p:nvPr/>
        </p:nvSpPr>
        <p:spPr>
          <a:xfrm rot="16200000">
            <a:off x="6103127" y="3138512"/>
            <a:ext cx="338083" cy="339556"/>
          </a:xfrm>
          <a:prstGeom prst="cube">
            <a:avLst>
              <a:gd name="adj" fmla="val 24161"/>
            </a:avLst>
          </a:prstGeom>
          <a:solidFill>
            <a:schemeClr val="accent3">
              <a:lumMod val="40000"/>
              <a:lumOff val="60000"/>
            </a:schemeClr>
          </a:solidFill>
          <a:ln>
            <a:solidFill>
              <a:schemeClr val="accent3"/>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Cube 23"/>
          <p:cNvSpPr/>
          <p:nvPr/>
        </p:nvSpPr>
        <p:spPr>
          <a:xfrm rot="16200000">
            <a:off x="5280267" y="3138512"/>
            <a:ext cx="338083" cy="339556"/>
          </a:xfrm>
          <a:prstGeom prst="cube">
            <a:avLst>
              <a:gd name="adj" fmla="val 24161"/>
            </a:avLst>
          </a:prstGeom>
          <a:solidFill>
            <a:srgbClr val="A9F061"/>
          </a:solidFill>
          <a:ln>
            <a:solidFill>
              <a:srgbClr val="00B05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Cube 24"/>
          <p:cNvSpPr/>
          <p:nvPr/>
        </p:nvSpPr>
        <p:spPr>
          <a:xfrm rot="16200000">
            <a:off x="6487528" y="2711931"/>
            <a:ext cx="338083" cy="339556"/>
          </a:xfrm>
          <a:prstGeom prst="cube">
            <a:avLst>
              <a:gd name="adj" fmla="val 24161"/>
            </a:avLst>
          </a:prstGeom>
          <a:solidFill>
            <a:schemeClr val="accent6">
              <a:lumMod val="75000"/>
            </a:schemeClr>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Cube 25"/>
          <p:cNvSpPr/>
          <p:nvPr/>
        </p:nvSpPr>
        <p:spPr>
          <a:xfrm rot="16200000">
            <a:off x="5664668" y="2711931"/>
            <a:ext cx="338083" cy="339556"/>
          </a:xfrm>
          <a:prstGeom prst="cube">
            <a:avLst>
              <a:gd name="adj" fmla="val 24161"/>
            </a:avLst>
          </a:prstGeom>
          <a:solidFill>
            <a:schemeClr val="accent3">
              <a:lumMod val="50000"/>
            </a:schemeClr>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2326079" y="1308012"/>
            <a:ext cx="1821104" cy="306004"/>
          </a:xfrm>
          <a:prstGeom prst="rect">
            <a:avLst/>
          </a:prstGeom>
        </p:spPr>
        <p:txBody>
          <a:bodyPr vert="horz" wrap="none" lIns="91440" tIns="45720" rIns="91440" bIns="45720" rtlCol="0" anchor="t" anchorCtr="0">
            <a:noAutofit/>
          </a:bodyPr>
          <a:lstStyle/>
          <a:p>
            <a:pPr algn="ctr">
              <a:lnSpc>
                <a:spcPct val="90000"/>
              </a:lnSpc>
              <a:spcBef>
                <a:spcPts val="1000"/>
              </a:spcBef>
            </a:pPr>
            <a:r>
              <a:rPr lang="en-US" sz="1400" smtClean="0">
                <a:solidFill>
                  <a:schemeClr val="tx2">
                    <a:lumMod val="50000"/>
                  </a:schemeClr>
                </a:solidFill>
                <a:latin typeface="Helvetica Neue" charset="0"/>
                <a:ea typeface="Helvetica Neue" charset="0"/>
                <a:cs typeface="Helvetica Neue" charset="0"/>
              </a:rPr>
              <a:t>hyperparmeters</a:t>
            </a:r>
            <a:endParaRPr lang="en-US" sz="1400" dirty="0" smtClean="0">
              <a:solidFill>
                <a:schemeClr val="tx2">
                  <a:lumMod val="50000"/>
                </a:schemeClr>
              </a:solidFill>
              <a:latin typeface="Helvetica Neue" charset="0"/>
              <a:ea typeface="Helvetica Neue" charset="0"/>
              <a:cs typeface="Helvetica Neue" charset="0"/>
            </a:endParaRPr>
          </a:p>
        </p:txBody>
      </p:sp>
      <p:sp>
        <p:nvSpPr>
          <p:cNvPr id="28" name="Right Arrow 27"/>
          <p:cNvSpPr/>
          <p:nvPr/>
        </p:nvSpPr>
        <p:spPr>
          <a:xfrm>
            <a:off x="1351776" y="2548875"/>
            <a:ext cx="568464" cy="27145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29" name="Right Arrow 28"/>
          <p:cNvSpPr/>
          <p:nvPr/>
        </p:nvSpPr>
        <p:spPr>
          <a:xfrm>
            <a:off x="4220499" y="2317583"/>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0" name="Rectangle 29"/>
          <p:cNvSpPr/>
          <p:nvPr/>
        </p:nvSpPr>
        <p:spPr>
          <a:xfrm>
            <a:off x="2147283" y="1913084"/>
            <a:ext cx="2448174" cy="2308324"/>
          </a:xfrm>
          <a:prstGeom prst="rect">
            <a:avLst/>
          </a:prstGeom>
        </p:spPr>
        <p:txBody>
          <a:bodyPr wrap="square">
            <a:spAutoFit/>
          </a:bodyPr>
          <a:lstStyle/>
          <a:p>
            <a:r>
              <a:rPr lang="en-US" sz="1200" u="sng" dirty="0" smtClean="0">
                <a:latin typeface="Helvetica Neue" charset="0"/>
                <a:ea typeface="Helvetica Neue" charset="0"/>
                <a:cs typeface="Helvetica Neue" charset="0"/>
              </a:rPr>
              <a:t>static</a:t>
            </a:r>
          </a:p>
          <a:p>
            <a:r>
              <a:rPr lang="en-US" sz="1200" dirty="0" smtClean="0">
                <a:latin typeface="Helvetica Neue Thin" charset="0"/>
                <a:ea typeface="Helvetica Neue Thin" charset="0"/>
                <a:cs typeface="Helvetica Neue Thin" charset="0"/>
              </a:rPr>
              <a:t>e</a:t>
            </a:r>
            <a:r>
              <a:rPr lang="mr-IN" sz="1200" dirty="0" err="1" smtClean="0">
                <a:latin typeface="Helvetica Neue Thin" charset="0"/>
                <a:ea typeface="Helvetica Neue Thin" charset="0"/>
                <a:cs typeface="Helvetica Neue Thin" charset="0"/>
              </a:rPr>
              <a:t>pochs</a:t>
            </a:r>
            <a:r>
              <a:rPr lang="en-US" sz="1200" dirty="0" smtClean="0">
                <a:latin typeface="Helvetica Neue Thin" charset="0"/>
                <a:ea typeface="Helvetica Neue Thin" charset="0"/>
                <a:cs typeface="Helvetica Neue Thin" charset="0"/>
              </a:rPr>
              <a:t>: </a:t>
            </a:r>
            <a:r>
              <a:rPr lang="mr-IN" sz="1200" dirty="0" smtClean="0">
                <a:latin typeface="Helvetica Neue Thin" charset="0"/>
                <a:ea typeface="Helvetica Neue Thin" charset="0"/>
                <a:cs typeface="Helvetica Neue Thin" charset="0"/>
              </a:rPr>
              <a:t>25</a:t>
            </a:r>
            <a:endParaRPr lang="en-US" sz="1200" dirty="0">
              <a:latin typeface="Helvetica Neue Thin" charset="0"/>
              <a:ea typeface="Helvetica Neue Thin" charset="0"/>
              <a:cs typeface="Helvetica Neue Thin" charset="0"/>
            </a:endParaRPr>
          </a:p>
          <a:p>
            <a:endParaRPr lang="en-US" sz="1200" dirty="0" smtClean="0">
              <a:latin typeface="Helvetica Neue" charset="0"/>
              <a:ea typeface="Helvetica Neue" charset="0"/>
              <a:cs typeface="Helvetica Neue" charset="0"/>
            </a:endParaRPr>
          </a:p>
          <a:p>
            <a:r>
              <a:rPr lang="en-US" sz="1200" u="sng" dirty="0" smtClean="0">
                <a:latin typeface="Helvetica Neue" charset="0"/>
                <a:ea typeface="Helvetica Neue" charset="0"/>
                <a:cs typeface="Helvetica Neue" charset="0"/>
              </a:rPr>
              <a:t>optimizer</a:t>
            </a:r>
            <a:endParaRPr lang="en-US" sz="1200" dirty="0" smtClean="0">
              <a:latin typeface="Helvetica Neue" charset="0"/>
              <a:ea typeface="Helvetica Neue" charset="0"/>
              <a:cs typeface="Helvetica Neue" charset="0"/>
            </a:endParaRPr>
          </a:p>
          <a:p>
            <a:r>
              <a:rPr lang="mr-IN" sz="1200" dirty="0" err="1" smtClean="0">
                <a:latin typeface="Helvetica Neue Thin" charset="0"/>
                <a:ea typeface="Helvetica Neue Thin" charset="0"/>
                <a:cs typeface="Helvetica Neue Thin" charset="0"/>
              </a:rPr>
              <a:t>batch_size</a:t>
            </a:r>
            <a:r>
              <a:rPr lang="en-US" sz="1200" dirty="0" smtClean="0">
                <a:latin typeface="Helvetica Neue Thin" charset="0"/>
                <a:ea typeface="Helvetica Neue Thin" charset="0"/>
                <a:cs typeface="Helvetica Neue Thin" charset="0"/>
              </a:rPr>
              <a:t>: </a:t>
            </a:r>
            <a:r>
              <a:rPr lang="mr-IN" sz="1200" dirty="0" smtClean="0">
                <a:latin typeface="Helvetica Neue Thin" charset="0"/>
                <a:ea typeface="Helvetica Neue Thin" charset="0"/>
                <a:cs typeface="Helvetica Neue Thin" charset="0"/>
              </a:rPr>
              <a:t>32,64,128,256</a:t>
            </a:r>
            <a:endParaRPr lang="en-US" sz="1200" dirty="0" smtClean="0">
              <a:latin typeface="Helvetica Neue Thin" charset="0"/>
              <a:ea typeface="Helvetica Neue Thin" charset="0"/>
              <a:cs typeface="Helvetica Neue Thin" charset="0"/>
            </a:endParaRPr>
          </a:p>
          <a:p>
            <a:r>
              <a:rPr lang="en-US" sz="1200" dirty="0" smtClean="0">
                <a:latin typeface="Helvetica Neue Thin" charset="0"/>
                <a:ea typeface="Helvetica Neue Thin" charset="0"/>
                <a:cs typeface="Helvetica Neue Thin" charset="0"/>
              </a:rPr>
              <a:t>o</a:t>
            </a:r>
            <a:r>
              <a:rPr lang="mr-IN" sz="1200" dirty="0" err="1" smtClean="0">
                <a:latin typeface="Helvetica Neue Thin" charset="0"/>
                <a:ea typeface="Helvetica Neue Thin" charset="0"/>
                <a:cs typeface="Helvetica Neue Thin" charset="0"/>
              </a:rPr>
              <a:t>ptimizer</a:t>
            </a:r>
            <a:r>
              <a:rPr lang="en-US" sz="1200" dirty="0" smtClean="0">
                <a:latin typeface="Helvetica Neue Thin" charset="0"/>
                <a:ea typeface="Helvetica Neue Thin" charset="0"/>
                <a:cs typeface="Helvetica Neue Thin" charset="0"/>
              </a:rPr>
              <a:t>: </a:t>
            </a:r>
            <a:r>
              <a:rPr lang="mr-IN" sz="1200" dirty="0" smtClean="0">
                <a:latin typeface="Helvetica Neue Thin" charset="0"/>
                <a:ea typeface="Helvetica Neue Thin" charset="0"/>
                <a:cs typeface="Helvetica Neue Thin" charset="0"/>
              </a:rPr>
              <a:t> </a:t>
            </a:r>
            <a:r>
              <a:rPr lang="mr-IN" sz="1200" dirty="0" err="1" smtClean="0">
                <a:latin typeface="Helvetica Neue Thin" charset="0"/>
                <a:ea typeface="Helvetica Neue Thin" charset="0"/>
                <a:cs typeface="Helvetica Neue Thin" charset="0"/>
              </a:rPr>
              <a:t>adam</a:t>
            </a:r>
            <a:r>
              <a:rPr lang="en-US" sz="1200" dirty="0" smtClean="0">
                <a:latin typeface="Helvetica Neue Thin" charset="0"/>
                <a:ea typeface="Helvetica Neue Thin" charset="0"/>
                <a:cs typeface="Helvetica Neue Thin" charset="0"/>
              </a:rPr>
              <a:t>, </a:t>
            </a:r>
            <a:r>
              <a:rPr lang="mr-IN" sz="1200" dirty="0" err="1" smtClean="0">
                <a:latin typeface="Helvetica Neue Thin" charset="0"/>
                <a:ea typeface="Helvetica Neue Thin" charset="0"/>
                <a:cs typeface="Helvetica Neue Thin" charset="0"/>
              </a:rPr>
              <a:t>sgd</a:t>
            </a:r>
            <a:endParaRPr lang="en-US" sz="1200" dirty="0" smtClean="0">
              <a:latin typeface="Helvetica Neue Thin" charset="0"/>
              <a:ea typeface="Helvetica Neue Thin" charset="0"/>
              <a:cs typeface="Helvetica Neue Thin" charset="0"/>
            </a:endParaRPr>
          </a:p>
          <a:p>
            <a:endParaRPr lang="en-US" sz="1200" dirty="0" smtClean="0">
              <a:latin typeface="Helvetica Neue" charset="0"/>
              <a:ea typeface="Helvetica Neue" charset="0"/>
              <a:cs typeface="Helvetica Neue" charset="0"/>
            </a:endParaRPr>
          </a:p>
          <a:p>
            <a:r>
              <a:rPr lang="en-US" sz="1200" u="sng" dirty="0" smtClean="0">
                <a:latin typeface="Helvetica Neue" charset="0"/>
                <a:ea typeface="Helvetica Neue" charset="0"/>
                <a:cs typeface="Helvetica Neue" charset="0"/>
              </a:rPr>
              <a:t>model</a:t>
            </a:r>
            <a:endParaRPr lang="en-US" sz="1200" dirty="0">
              <a:latin typeface="Helvetica Neue" charset="0"/>
              <a:ea typeface="Helvetica Neue" charset="0"/>
              <a:cs typeface="Helvetica Neue" charset="0"/>
            </a:endParaRPr>
          </a:p>
          <a:p>
            <a:r>
              <a:rPr lang="mr-IN" sz="1200" dirty="0" err="1" smtClean="0">
                <a:latin typeface="Helvetica Neue Thin" charset="0"/>
                <a:ea typeface="Helvetica Neue Thin" charset="0"/>
                <a:cs typeface="Helvetica Neue Thin" charset="0"/>
              </a:rPr>
              <a:t>dropout</a:t>
            </a:r>
            <a:r>
              <a:rPr lang="mr-IN" sz="1200" dirty="0" smtClean="0">
                <a:latin typeface="Helvetica Neue Thin" charset="0"/>
                <a:ea typeface="Helvetica Neue Thin" charset="0"/>
                <a:cs typeface="Helvetica Neue Thin" charset="0"/>
              </a:rPr>
              <a:t>_</a:t>
            </a:r>
            <a:r>
              <a:rPr lang="en-US" sz="1200" dirty="0" smtClean="0">
                <a:latin typeface="Helvetica Neue Thin" charset="0"/>
                <a:ea typeface="Helvetica Neue Thin" charset="0"/>
                <a:cs typeface="Helvetica Neue Thin" charset="0"/>
              </a:rPr>
              <a:t>1 </a:t>
            </a:r>
            <a:r>
              <a:rPr lang="en-US" sz="1200" dirty="0">
                <a:latin typeface="Helvetica Neue Thin" charset="0"/>
                <a:ea typeface="Helvetica Neue Thin" charset="0"/>
                <a:cs typeface="Helvetica Neue Thin" charset="0"/>
              </a:rPr>
              <a:t>= 0 </a:t>
            </a:r>
            <a:r>
              <a:rPr lang="mr-IN" sz="1200" dirty="0">
                <a:latin typeface="Helvetica Neue Thin" charset="0"/>
                <a:ea typeface="Helvetica Neue Thin" charset="0"/>
                <a:cs typeface="Helvetica Neue Thin" charset="0"/>
              </a:rPr>
              <a:t>–</a:t>
            </a:r>
            <a:r>
              <a:rPr lang="en-US" sz="1200" dirty="0">
                <a:latin typeface="Helvetica Neue Thin" charset="0"/>
                <a:ea typeface="Helvetica Neue Thin" charset="0"/>
                <a:cs typeface="Helvetica Neue Thin" charset="0"/>
              </a:rPr>
              <a:t> 1.0</a:t>
            </a:r>
          </a:p>
          <a:p>
            <a:r>
              <a:rPr lang="mr-IN" sz="1200" dirty="0" err="1" smtClean="0">
                <a:latin typeface="Helvetica Neue Thin" charset="0"/>
                <a:ea typeface="Helvetica Neue Thin" charset="0"/>
                <a:cs typeface="Helvetica Neue Thin" charset="0"/>
              </a:rPr>
              <a:t>dropout</a:t>
            </a:r>
            <a:r>
              <a:rPr lang="mr-IN" sz="1200" dirty="0" smtClean="0">
                <a:latin typeface="Helvetica Neue Thin" charset="0"/>
                <a:ea typeface="Helvetica Neue Thin" charset="0"/>
                <a:cs typeface="Helvetica Neue Thin" charset="0"/>
              </a:rPr>
              <a:t>_</a:t>
            </a:r>
            <a:r>
              <a:rPr lang="en-US" sz="1200" dirty="0" smtClean="0">
                <a:latin typeface="Helvetica Neue Thin" charset="0"/>
                <a:ea typeface="Helvetica Neue Thin" charset="0"/>
                <a:cs typeface="Helvetica Neue Thin" charset="0"/>
              </a:rPr>
              <a:t>2 </a:t>
            </a:r>
            <a:r>
              <a:rPr lang="en-US" sz="1200" dirty="0">
                <a:latin typeface="Helvetica Neue Thin" charset="0"/>
                <a:ea typeface="Helvetica Neue Thin" charset="0"/>
                <a:cs typeface="Helvetica Neue Thin" charset="0"/>
              </a:rPr>
              <a:t>= 0 </a:t>
            </a:r>
            <a:r>
              <a:rPr lang="mr-IN" sz="1200" dirty="0">
                <a:latin typeface="Helvetica Neue Thin" charset="0"/>
                <a:ea typeface="Helvetica Neue Thin" charset="0"/>
                <a:cs typeface="Helvetica Neue Thin" charset="0"/>
              </a:rPr>
              <a:t>–</a:t>
            </a:r>
            <a:r>
              <a:rPr lang="en-US" sz="1200" dirty="0">
                <a:latin typeface="Helvetica Neue Thin" charset="0"/>
                <a:ea typeface="Helvetica Neue Thin" charset="0"/>
                <a:cs typeface="Helvetica Neue Thin" charset="0"/>
              </a:rPr>
              <a:t> 1.0</a:t>
            </a:r>
          </a:p>
          <a:p>
            <a:r>
              <a:rPr lang="mr-IN" sz="1200" dirty="0" err="1" smtClean="0">
                <a:latin typeface="Helvetica Neue Thin" charset="0"/>
                <a:ea typeface="Helvetica Neue Thin" charset="0"/>
                <a:cs typeface="Helvetica Neue Thin" charset="0"/>
              </a:rPr>
              <a:t>dropout</a:t>
            </a:r>
            <a:r>
              <a:rPr lang="mr-IN" sz="1200" dirty="0" smtClean="0">
                <a:latin typeface="Helvetica Neue Thin" charset="0"/>
                <a:ea typeface="Helvetica Neue Thin" charset="0"/>
                <a:cs typeface="Helvetica Neue Thin" charset="0"/>
              </a:rPr>
              <a:t>_</a:t>
            </a:r>
            <a:r>
              <a:rPr lang="en-US" sz="1200" dirty="0" smtClean="0">
                <a:latin typeface="Helvetica Neue Thin" charset="0"/>
                <a:ea typeface="Helvetica Neue Thin" charset="0"/>
                <a:cs typeface="Helvetica Neue Thin" charset="0"/>
              </a:rPr>
              <a:t>3 </a:t>
            </a:r>
            <a:r>
              <a:rPr lang="en-US" sz="1200" dirty="0">
                <a:latin typeface="Helvetica Neue Thin" charset="0"/>
                <a:ea typeface="Helvetica Neue Thin" charset="0"/>
                <a:cs typeface="Helvetica Neue Thin" charset="0"/>
              </a:rPr>
              <a:t>= 0 </a:t>
            </a:r>
            <a:r>
              <a:rPr lang="mr-IN" sz="1200" dirty="0">
                <a:latin typeface="Helvetica Neue Thin" charset="0"/>
                <a:ea typeface="Helvetica Neue Thin" charset="0"/>
                <a:cs typeface="Helvetica Neue Thin" charset="0"/>
              </a:rPr>
              <a:t>–</a:t>
            </a:r>
            <a:r>
              <a:rPr lang="en-US" sz="1200" dirty="0">
                <a:latin typeface="Helvetica Neue Thin" charset="0"/>
                <a:ea typeface="Helvetica Neue Thin" charset="0"/>
                <a:cs typeface="Helvetica Neue Thin" charset="0"/>
              </a:rPr>
              <a:t> 1.0</a:t>
            </a:r>
          </a:p>
          <a:p>
            <a:r>
              <a:rPr lang="mr-IN" sz="1200" dirty="0" smtClean="0">
                <a:latin typeface="Helvetica Neue Thin" charset="0"/>
                <a:ea typeface="Helvetica Neue Thin" charset="0"/>
                <a:cs typeface="Helvetica Neue Thin" charset="0"/>
              </a:rPr>
              <a:t>dropout_4</a:t>
            </a:r>
            <a:r>
              <a:rPr lang="en-US" sz="1200" dirty="0" smtClean="0">
                <a:latin typeface="Helvetica Neue Thin" charset="0"/>
                <a:ea typeface="Helvetica Neue Thin" charset="0"/>
                <a:cs typeface="Helvetica Neue Thin" charset="0"/>
              </a:rPr>
              <a:t> = 0 </a:t>
            </a:r>
            <a:r>
              <a:rPr lang="mr-IN" sz="1200" dirty="0" smtClean="0">
                <a:latin typeface="Helvetica Neue Thin" charset="0"/>
                <a:ea typeface="Helvetica Neue Thin" charset="0"/>
                <a:cs typeface="Helvetica Neue Thin" charset="0"/>
              </a:rPr>
              <a:t>–</a:t>
            </a:r>
            <a:r>
              <a:rPr lang="en-US" sz="1200" dirty="0" smtClean="0">
                <a:latin typeface="Helvetica Neue Thin" charset="0"/>
                <a:ea typeface="Helvetica Neue Thin" charset="0"/>
                <a:cs typeface="Helvetica Neue Thin" charset="0"/>
              </a:rPr>
              <a:t> 1.0</a:t>
            </a:r>
            <a:endParaRPr lang="en-US" sz="1200" dirty="0">
              <a:latin typeface="Helvetica Neue Thin" charset="0"/>
              <a:ea typeface="Helvetica Neue Thin" charset="0"/>
              <a:cs typeface="Helvetica Neue Thin" charset="0"/>
            </a:endParaRPr>
          </a:p>
        </p:txBody>
      </p:sp>
      <p:sp>
        <p:nvSpPr>
          <p:cNvPr id="31" name="Left Brace 30"/>
          <p:cNvSpPr/>
          <p:nvPr/>
        </p:nvSpPr>
        <p:spPr>
          <a:xfrm rot="16200000" flipH="1">
            <a:off x="3088141" y="689408"/>
            <a:ext cx="296981" cy="2247812"/>
          </a:xfrm>
          <a:prstGeom prst="leftBrace">
            <a:avLst/>
          </a:prstGeom>
          <a:ln w="19050">
            <a:solidFill>
              <a:schemeClr val="bg2">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ight Arrow 31"/>
          <p:cNvSpPr/>
          <p:nvPr/>
        </p:nvSpPr>
        <p:spPr>
          <a:xfrm>
            <a:off x="4220499" y="2513018"/>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3" name="Right Arrow 32"/>
          <p:cNvSpPr/>
          <p:nvPr/>
        </p:nvSpPr>
        <p:spPr>
          <a:xfrm>
            <a:off x="4220499" y="2704276"/>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4" name="Right Arrow 33"/>
          <p:cNvSpPr/>
          <p:nvPr/>
        </p:nvSpPr>
        <p:spPr>
          <a:xfrm>
            <a:off x="4220499" y="2891760"/>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5" name="Right Arrow 34"/>
          <p:cNvSpPr/>
          <p:nvPr/>
        </p:nvSpPr>
        <p:spPr>
          <a:xfrm>
            <a:off x="4220499" y="3106461"/>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6" name="Right Arrow 35"/>
          <p:cNvSpPr/>
          <p:nvPr/>
        </p:nvSpPr>
        <p:spPr>
          <a:xfrm>
            <a:off x="4220499" y="3293945"/>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7" name="Right Arrow 36"/>
          <p:cNvSpPr/>
          <p:nvPr/>
        </p:nvSpPr>
        <p:spPr>
          <a:xfrm>
            <a:off x="4220499" y="3512290"/>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8" name="Right Arrow 37"/>
          <p:cNvSpPr/>
          <p:nvPr/>
        </p:nvSpPr>
        <p:spPr>
          <a:xfrm>
            <a:off x="4220499" y="3707725"/>
            <a:ext cx="803778" cy="171326"/>
          </a:xfrm>
          <a:prstGeom prst="rightArrow">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39" name="Title 1"/>
          <p:cNvSpPr txBox="1">
            <a:spLocks/>
          </p:cNvSpPr>
          <p:nvPr/>
        </p:nvSpPr>
        <p:spPr>
          <a:xfrm>
            <a:off x="228599" y="582386"/>
            <a:ext cx="8486031" cy="454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r>
              <a:rPr lang="en-US" sz="2000" dirty="0" smtClean="0">
                <a:solidFill>
                  <a:schemeClr val="tx1"/>
                </a:solidFill>
                <a:latin typeface="Helvetica Neue Light" charset="0"/>
                <a:ea typeface="Helvetica Neue Light" charset="0"/>
                <a:cs typeface="Helvetica Neue Light" charset="0"/>
              </a:rPr>
              <a:t>Use Hyperparameter </a:t>
            </a:r>
            <a:r>
              <a:rPr lang="en-US" sz="2000" smtClean="0">
                <a:solidFill>
                  <a:schemeClr val="tx1"/>
                </a:solidFill>
                <a:latin typeface="Helvetica Neue Light" charset="0"/>
                <a:ea typeface="Helvetica Neue Light" charset="0"/>
                <a:cs typeface="Helvetica Neue Light" charset="0"/>
              </a:rPr>
              <a:t>optimization (HPO) or </a:t>
            </a:r>
            <a:r>
              <a:rPr lang="en-US" sz="2000" dirty="0" smtClean="0">
                <a:solidFill>
                  <a:schemeClr val="tx1"/>
                </a:solidFill>
                <a:latin typeface="Helvetica Neue Light" charset="0"/>
                <a:ea typeface="Helvetica Neue Light" charset="0"/>
                <a:cs typeface="Helvetica Neue Light" charset="0"/>
              </a:rPr>
              <a:t>define your </a:t>
            </a:r>
            <a:r>
              <a:rPr lang="en-US" sz="2000" smtClean="0">
                <a:solidFill>
                  <a:schemeClr val="tx1"/>
                </a:solidFill>
                <a:latin typeface="Helvetica Neue Light" charset="0"/>
                <a:ea typeface="Helvetica Neue Light" charset="0"/>
                <a:cs typeface="Helvetica Neue Light" charset="0"/>
              </a:rPr>
              <a:t>own training runs</a:t>
            </a:r>
            <a:endParaRPr lang="en-US" sz="2000" dirty="0">
              <a:solidFill>
                <a:schemeClr val="tx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86370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0-#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0-#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0-#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0-#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0-#ppt_w/2"/>
                                          </p:val>
                                        </p:tav>
                                        <p:tav tm="100000">
                                          <p:val>
                                            <p:strVal val="#ppt_x"/>
                                          </p:val>
                                        </p:tav>
                                      </p:tavLst>
                                    </p:anim>
                                    <p:anim calcmode="lin" valueType="num">
                                      <p:cBhvr additive="base">
                                        <p:cTn id="66" dur="500" fill="hold"/>
                                        <p:tgtEl>
                                          <p:spTgt spid="26"/>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0-#ppt_w/2"/>
                                          </p:val>
                                        </p:tav>
                                        <p:tav tm="100000">
                                          <p:val>
                                            <p:strVal val="#ppt_x"/>
                                          </p:val>
                                        </p:tav>
                                      </p:tavLst>
                                    </p:anim>
                                    <p:anim calcmode="lin" valueType="num">
                                      <p:cBhvr additive="base">
                                        <p:cTn id="70" dur="500" fill="hold"/>
                                        <p:tgtEl>
                                          <p:spTgt spid="29"/>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0-#ppt_w/2"/>
                                          </p:val>
                                        </p:tav>
                                        <p:tav tm="100000">
                                          <p:val>
                                            <p:strVal val="#ppt_x"/>
                                          </p:val>
                                        </p:tav>
                                      </p:tavLst>
                                    </p:anim>
                                    <p:anim calcmode="lin" valueType="num">
                                      <p:cBhvr additive="base">
                                        <p:cTn id="78" dur="500" fill="hold"/>
                                        <p:tgtEl>
                                          <p:spTgt spid="33"/>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0-#ppt_w/2"/>
                                          </p:val>
                                        </p:tav>
                                        <p:tav tm="100000">
                                          <p:val>
                                            <p:strVal val="#ppt_x"/>
                                          </p:val>
                                        </p:tav>
                                      </p:tavLst>
                                    </p:anim>
                                    <p:anim calcmode="lin" valueType="num">
                                      <p:cBhvr additive="base">
                                        <p:cTn id="82" dur="500" fill="hold"/>
                                        <p:tgtEl>
                                          <p:spTgt spid="34"/>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fill="hold"/>
                                        <p:tgtEl>
                                          <p:spTgt spid="35"/>
                                        </p:tgtEl>
                                        <p:attrNameLst>
                                          <p:attrName>ppt_x</p:attrName>
                                        </p:attrNameLst>
                                      </p:cBhvr>
                                      <p:tavLst>
                                        <p:tav tm="0">
                                          <p:val>
                                            <p:strVal val="0-#ppt_w/2"/>
                                          </p:val>
                                        </p:tav>
                                        <p:tav tm="100000">
                                          <p:val>
                                            <p:strVal val="#ppt_x"/>
                                          </p:val>
                                        </p:tav>
                                      </p:tavLst>
                                    </p:anim>
                                    <p:anim calcmode="lin" valueType="num">
                                      <p:cBhvr additive="base">
                                        <p:cTn id="86" dur="500" fill="hold"/>
                                        <p:tgtEl>
                                          <p:spTgt spid="35"/>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0-#ppt_w/2"/>
                                          </p:val>
                                        </p:tav>
                                        <p:tav tm="100000">
                                          <p:val>
                                            <p:strVal val="#ppt_x"/>
                                          </p:val>
                                        </p:tav>
                                      </p:tavLst>
                                    </p:anim>
                                    <p:anim calcmode="lin" valueType="num">
                                      <p:cBhvr additive="base">
                                        <p:cTn id="90" dur="500" fill="hold"/>
                                        <p:tgtEl>
                                          <p:spTgt spid="36"/>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0-#ppt_w/2"/>
                                          </p:val>
                                        </p:tav>
                                        <p:tav tm="100000">
                                          <p:val>
                                            <p:strVal val="#ppt_x"/>
                                          </p:val>
                                        </p:tav>
                                      </p:tavLst>
                                    </p:anim>
                                    <p:anim calcmode="lin" valueType="num">
                                      <p:cBhvr additive="base">
                                        <p:cTn id="94" dur="500" fill="hold"/>
                                        <p:tgtEl>
                                          <p:spTgt spid="37"/>
                                        </p:tgtEl>
                                        <p:attrNameLst>
                                          <p:attrName>ppt_y</p:attrName>
                                        </p:attrNameLst>
                                      </p:cBhvr>
                                      <p:tavLst>
                                        <p:tav tm="0">
                                          <p:val>
                                            <p:strVal val="#ppt_y"/>
                                          </p:val>
                                        </p:tav>
                                        <p:tav tm="100000">
                                          <p:val>
                                            <p:strVal val="#ppt_y"/>
                                          </p:val>
                                        </p:tav>
                                      </p:tavLst>
                                    </p:anim>
                                  </p:childTnLst>
                                </p:cTn>
                              </p:par>
                              <p:par>
                                <p:cTn id="95" presetID="2" presetClass="entr" presetSubtype="8"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additive="base">
                                        <p:cTn id="97" dur="500" fill="hold"/>
                                        <p:tgtEl>
                                          <p:spTgt spid="38"/>
                                        </p:tgtEl>
                                        <p:attrNameLst>
                                          <p:attrName>ppt_x</p:attrName>
                                        </p:attrNameLst>
                                      </p:cBhvr>
                                      <p:tavLst>
                                        <p:tav tm="0">
                                          <p:val>
                                            <p:strVal val="0-#ppt_w/2"/>
                                          </p:val>
                                        </p:tav>
                                        <p:tav tm="100000">
                                          <p:val>
                                            <p:strVal val="#ppt_x"/>
                                          </p:val>
                                        </p:tav>
                                      </p:tavLst>
                                    </p:anim>
                                    <p:anim calcmode="lin" valueType="num">
                                      <p:cBhvr additive="base">
                                        <p:cTn id="9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p:bldP spid="31" grpId="0" animBg="1"/>
      <p:bldP spid="32" grpId="0" animBg="1"/>
      <p:bldP spid="33" grpId="0" animBg="1"/>
      <p:bldP spid="34" grpId="0" animBg="1"/>
      <p:bldP spid="35" grpId="0" animBg="1"/>
      <p:bldP spid="36" grpId="0" animBg="1"/>
      <p:bldP spid="37"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be 108"/>
          <p:cNvSpPr/>
          <p:nvPr/>
        </p:nvSpPr>
        <p:spPr>
          <a:xfrm rot="16200000">
            <a:off x="4962076" y="2472206"/>
            <a:ext cx="785041" cy="1242674"/>
          </a:xfrm>
          <a:prstGeom prst="cube">
            <a:avLst>
              <a:gd name="adj" fmla="val 46560"/>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10" name="Picture 109"/>
          <p:cNvPicPr>
            <a:picLocks noChangeAspect="1"/>
          </p:cNvPicPr>
          <p:nvPr/>
        </p:nvPicPr>
        <p:blipFill>
          <a:blip r:embed="rId2"/>
          <a:stretch>
            <a:fillRect/>
          </a:stretch>
        </p:blipFill>
        <p:spPr>
          <a:xfrm>
            <a:off x="5241168" y="3120807"/>
            <a:ext cx="207629" cy="331538"/>
          </a:xfrm>
          <a:prstGeom prst="rect">
            <a:avLst/>
          </a:prstGeom>
          <a:effectLst>
            <a:outerShdw blurRad="50800" dist="38100" dir="2700000" algn="tl" rotWithShape="0">
              <a:prstClr val="black">
                <a:alpha val="40000"/>
              </a:prstClr>
            </a:outerShdw>
          </a:effectLst>
        </p:spPr>
      </p:pic>
      <p:pic>
        <p:nvPicPr>
          <p:cNvPr id="111" name="Picture 110"/>
          <p:cNvPicPr>
            <a:picLocks noChangeAspect="1"/>
          </p:cNvPicPr>
          <p:nvPr/>
        </p:nvPicPr>
        <p:blipFill>
          <a:blip r:embed="rId2"/>
          <a:stretch>
            <a:fillRect/>
          </a:stretch>
        </p:blipFill>
        <p:spPr>
          <a:xfrm>
            <a:off x="5444110" y="3141073"/>
            <a:ext cx="281807" cy="331538"/>
          </a:xfrm>
          <a:prstGeom prst="rect">
            <a:avLst/>
          </a:prstGeom>
          <a:effectLst>
            <a:outerShdw blurRad="50800" dist="38100" dir="2700000" algn="tl" rotWithShape="0">
              <a:prstClr val="black">
                <a:alpha val="40000"/>
              </a:prstClr>
            </a:outerShdw>
          </a:effectLst>
        </p:spPr>
      </p:pic>
      <p:pic>
        <p:nvPicPr>
          <p:cNvPr id="112" name="Picture 111"/>
          <p:cNvPicPr>
            <a:picLocks noChangeAspect="1"/>
          </p:cNvPicPr>
          <p:nvPr/>
        </p:nvPicPr>
        <p:blipFill>
          <a:blip r:embed="rId2"/>
          <a:stretch>
            <a:fillRect/>
          </a:stretch>
        </p:blipFill>
        <p:spPr>
          <a:xfrm>
            <a:off x="5316181" y="3126811"/>
            <a:ext cx="281807" cy="331538"/>
          </a:xfrm>
          <a:prstGeom prst="rect">
            <a:avLst/>
          </a:prstGeom>
          <a:effectLst>
            <a:outerShdw blurRad="50800" dist="38100" dir="2700000" algn="tl" rotWithShape="0">
              <a:prstClr val="black">
                <a:alpha val="40000"/>
              </a:prstClr>
            </a:outerShdw>
          </a:effectLst>
        </p:spPr>
      </p:pic>
      <p:pic>
        <p:nvPicPr>
          <p:cNvPr id="113" name="Picture 112"/>
          <p:cNvPicPr>
            <a:picLocks noChangeAspect="1"/>
          </p:cNvPicPr>
          <p:nvPr/>
        </p:nvPicPr>
        <p:blipFill>
          <a:blip r:embed="rId2"/>
          <a:stretch>
            <a:fillRect/>
          </a:stretch>
        </p:blipFill>
        <p:spPr>
          <a:xfrm>
            <a:off x="5582991" y="3136442"/>
            <a:ext cx="281807" cy="331538"/>
          </a:xfrm>
          <a:prstGeom prst="rect">
            <a:avLst/>
          </a:prstGeom>
          <a:effectLst>
            <a:outerShdw blurRad="50800" dist="38100" dir="2700000" algn="tl" rotWithShape="0">
              <a:prstClr val="black">
                <a:alpha val="40000"/>
              </a:prstClr>
            </a:outerShdw>
          </a:effectLst>
        </p:spPr>
      </p:pic>
      <p:sp>
        <p:nvSpPr>
          <p:cNvPr id="114" name="Cube 113"/>
          <p:cNvSpPr/>
          <p:nvPr/>
        </p:nvSpPr>
        <p:spPr>
          <a:xfrm rot="16200000">
            <a:off x="3986796" y="2472206"/>
            <a:ext cx="785041" cy="1242674"/>
          </a:xfrm>
          <a:prstGeom prst="cube">
            <a:avLst>
              <a:gd name="adj" fmla="val 47433"/>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15" name="TextBox 114"/>
          <p:cNvSpPr txBox="1"/>
          <p:nvPr/>
        </p:nvSpPr>
        <p:spPr>
          <a:xfrm>
            <a:off x="4149318" y="3174148"/>
            <a:ext cx="1068533" cy="229503"/>
          </a:xfrm>
          <a:prstGeom prst="rect">
            <a:avLst/>
          </a:prstGeom>
        </p:spPr>
        <p:txBody>
          <a:bodyPr vert="horz" wrap="none" lIns="68580" tIns="34290" rIns="68580" bIns="34290" rtlCol="0" anchor="t" anchorCtr="0">
            <a:noAutofit/>
          </a:bodyPr>
          <a:lstStyle/>
          <a:p>
            <a:pPr>
              <a:lnSpc>
                <a:spcPct val="90000"/>
              </a:lnSpc>
              <a:spcBef>
                <a:spcPts val="750"/>
              </a:spcBef>
            </a:pPr>
            <a:r>
              <a:rPr lang="en-US" sz="900" dirty="0">
                <a:solidFill>
                  <a:schemeClr val="tx2">
                    <a:lumMod val="50000"/>
                  </a:schemeClr>
                </a:solidFill>
              </a:rPr>
              <a:t>NVIDIA GPUs</a:t>
            </a:r>
          </a:p>
        </p:txBody>
      </p:sp>
      <p:sp>
        <p:nvSpPr>
          <p:cNvPr id="116" name="Cube 115"/>
          <p:cNvSpPr/>
          <p:nvPr/>
        </p:nvSpPr>
        <p:spPr>
          <a:xfrm rot="16200000">
            <a:off x="3001850" y="2472206"/>
            <a:ext cx="785041" cy="1242674"/>
          </a:xfrm>
          <a:prstGeom prst="cube">
            <a:avLst>
              <a:gd name="adj" fmla="val 46560"/>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18" name="Picture 117"/>
          <p:cNvPicPr>
            <a:picLocks noChangeAspect="1"/>
          </p:cNvPicPr>
          <p:nvPr/>
        </p:nvPicPr>
        <p:blipFill>
          <a:blip r:embed="rId2"/>
          <a:stretch>
            <a:fillRect/>
          </a:stretch>
        </p:blipFill>
        <p:spPr>
          <a:xfrm>
            <a:off x="3280942" y="3120807"/>
            <a:ext cx="207629" cy="331538"/>
          </a:xfrm>
          <a:prstGeom prst="rect">
            <a:avLst/>
          </a:prstGeom>
          <a:effectLst>
            <a:outerShdw blurRad="50800" dist="38100" dir="2700000" algn="tl" rotWithShape="0">
              <a:prstClr val="black">
                <a:alpha val="40000"/>
              </a:prstClr>
            </a:outerShdw>
          </a:effectLst>
        </p:spPr>
      </p:pic>
      <p:pic>
        <p:nvPicPr>
          <p:cNvPr id="119" name="Picture 118"/>
          <p:cNvPicPr>
            <a:picLocks noChangeAspect="1"/>
          </p:cNvPicPr>
          <p:nvPr/>
        </p:nvPicPr>
        <p:blipFill>
          <a:blip r:embed="rId2"/>
          <a:stretch>
            <a:fillRect/>
          </a:stretch>
        </p:blipFill>
        <p:spPr>
          <a:xfrm>
            <a:off x="3483883" y="3141073"/>
            <a:ext cx="281807" cy="331538"/>
          </a:xfrm>
          <a:prstGeom prst="rect">
            <a:avLst/>
          </a:prstGeom>
          <a:effectLst>
            <a:outerShdw blurRad="50800" dist="38100" dir="2700000" algn="tl" rotWithShape="0">
              <a:prstClr val="black">
                <a:alpha val="40000"/>
              </a:prstClr>
            </a:outerShdw>
          </a:effectLst>
        </p:spPr>
      </p:pic>
      <p:pic>
        <p:nvPicPr>
          <p:cNvPr id="120" name="Picture 119"/>
          <p:cNvPicPr>
            <a:picLocks noChangeAspect="1"/>
          </p:cNvPicPr>
          <p:nvPr/>
        </p:nvPicPr>
        <p:blipFill>
          <a:blip r:embed="rId2"/>
          <a:stretch>
            <a:fillRect/>
          </a:stretch>
        </p:blipFill>
        <p:spPr>
          <a:xfrm>
            <a:off x="3355955" y="3126811"/>
            <a:ext cx="281807" cy="331538"/>
          </a:xfrm>
          <a:prstGeom prst="rect">
            <a:avLst/>
          </a:prstGeom>
          <a:effectLst>
            <a:outerShdw blurRad="50800" dist="38100" dir="2700000" algn="tl" rotWithShape="0">
              <a:prstClr val="black">
                <a:alpha val="40000"/>
              </a:prstClr>
            </a:outerShdw>
          </a:effectLst>
        </p:spPr>
      </p:pic>
      <p:pic>
        <p:nvPicPr>
          <p:cNvPr id="121" name="Picture 120"/>
          <p:cNvPicPr>
            <a:picLocks noChangeAspect="1"/>
          </p:cNvPicPr>
          <p:nvPr/>
        </p:nvPicPr>
        <p:blipFill>
          <a:blip r:embed="rId2"/>
          <a:stretch>
            <a:fillRect/>
          </a:stretch>
        </p:blipFill>
        <p:spPr>
          <a:xfrm>
            <a:off x="3622765" y="3136442"/>
            <a:ext cx="281807" cy="331538"/>
          </a:xfrm>
          <a:prstGeom prst="rect">
            <a:avLst/>
          </a:prstGeom>
          <a:effectLst>
            <a:outerShdw blurRad="50800" dist="38100" dir="2700000" algn="tl" rotWithShape="0">
              <a:prstClr val="black">
                <a:alpha val="40000"/>
              </a:prstClr>
            </a:outerShdw>
          </a:effectLst>
        </p:spPr>
      </p:pic>
      <p:sp>
        <p:nvSpPr>
          <p:cNvPr id="28" name="Cube 27"/>
          <p:cNvSpPr/>
          <p:nvPr/>
        </p:nvSpPr>
        <p:spPr>
          <a:xfrm rot="16200000">
            <a:off x="4038602" y="1003400"/>
            <a:ext cx="490787" cy="3087736"/>
          </a:xfrm>
          <a:prstGeom prst="cube">
            <a:avLst>
              <a:gd name="adj" fmla="val 88930"/>
            </a:avLst>
          </a:prstGeom>
          <a:solidFill>
            <a:schemeClr val="accent2">
              <a:lumMod val="20000"/>
              <a:lumOff val="80000"/>
            </a:schemeClr>
          </a:solidFill>
          <a:ln>
            <a:solidFill>
              <a:schemeClr val="accent2"/>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49" name="Picture 48"/>
          <p:cNvPicPr>
            <a:picLocks noChangeAspect="1"/>
          </p:cNvPicPr>
          <p:nvPr/>
        </p:nvPicPr>
        <p:blipFill>
          <a:blip r:embed="rId3"/>
          <a:stretch>
            <a:fillRect/>
          </a:stretch>
        </p:blipFill>
        <p:spPr>
          <a:xfrm>
            <a:off x="4084481" y="2268507"/>
            <a:ext cx="415361" cy="409115"/>
          </a:xfrm>
          <a:prstGeom prst="rect">
            <a:avLst/>
          </a:prstGeom>
        </p:spPr>
      </p:pic>
      <p:sp>
        <p:nvSpPr>
          <p:cNvPr id="100" name="TextBox 99"/>
          <p:cNvSpPr txBox="1"/>
          <p:nvPr/>
        </p:nvSpPr>
        <p:spPr>
          <a:xfrm>
            <a:off x="619171" y="2333505"/>
            <a:ext cx="1068533" cy="229503"/>
          </a:xfrm>
          <a:prstGeom prst="rect">
            <a:avLst/>
          </a:prstGeom>
        </p:spPr>
        <p:txBody>
          <a:bodyPr vert="horz" wrap="none" lIns="68580" tIns="34290" rIns="68580" bIns="34290" rtlCol="0" anchor="t" anchorCtr="0">
            <a:noAutofit/>
          </a:bodyPr>
          <a:lstStyle/>
          <a:p>
            <a:pPr>
              <a:lnSpc>
                <a:spcPct val="90000"/>
              </a:lnSpc>
              <a:spcBef>
                <a:spcPts val="300"/>
              </a:spcBef>
            </a:pPr>
            <a:r>
              <a:rPr lang="en-US" sz="1050" dirty="0" smtClean="0">
                <a:solidFill>
                  <a:schemeClr val="accent2"/>
                </a:solidFill>
                <a:latin typeface="Helvetica Neue" charset="0"/>
                <a:ea typeface="Helvetica Neue" charset="0"/>
                <a:cs typeface="Helvetica Neue" charset="0"/>
              </a:rPr>
              <a:t>Kubernetes</a:t>
            </a:r>
            <a:endParaRPr lang="en-US" sz="1050" dirty="0">
              <a:solidFill>
                <a:schemeClr val="accent2"/>
              </a:solidFill>
              <a:latin typeface="Helvetica Neue" charset="0"/>
              <a:ea typeface="Helvetica Neue" charset="0"/>
              <a:cs typeface="Helvetica Neue" charset="0"/>
            </a:endParaRPr>
          </a:p>
          <a:p>
            <a:pPr>
              <a:lnSpc>
                <a:spcPct val="90000"/>
              </a:lnSpc>
              <a:spcBef>
                <a:spcPts val="300"/>
              </a:spcBef>
            </a:pPr>
            <a:r>
              <a:rPr lang="en-US" sz="1050" dirty="0">
                <a:solidFill>
                  <a:schemeClr val="accent2"/>
                </a:solidFill>
                <a:latin typeface="Helvetica Neue" charset="0"/>
                <a:ea typeface="Helvetica Neue" charset="0"/>
                <a:cs typeface="Helvetica Neue" charset="0"/>
              </a:rPr>
              <a:t>container orchestration</a:t>
            </a:r>
          </a:p>
          <a:p>
            <a:pPr>
              <a:lnSpc>
                <a:spcPct val="90000"/>
              </a:lnSpc>
              <a:spcBef>
                <a:spcPts val="300"/>
              </a:spcBef>
            </a:pPr>
            <a:endParaRPr lang="en-US" sz="1050" dirty="0">
              <a:solidFill>
                <a:schemeClr val="accent2"/>
              </a:solidFill>
              <a:latin typeface="Helvetica Neue" charset="0"/>
              <a:ea typeface="Helvetica Neue" charset="0"/>
              <a:cs typeface="Helvetica Neue" charset="0"/>
            </a:endParaRPr>
          </a:p>
        </p:txBody>
      </p:sp>
      <p:cxnSp>
        <p:nvCxnSpPr>
          <p:cNvPr id="101" name="Straight Connector 100"/>
          <p:cNvCxnSpPr/>
          <p:nvPr/>
        </p:nvCxnSpPr>
        <p:spPr>
          <a:xfrm flipH="1">
            <a:off x="2179357" y="2615776"/>
            <a:ext cx="822782" cy="0"/>
          </a:xfrm>
          <a:prstGeom prst="line">
            <a:avLst/>
          </a:prstGeom>
          <a:ln w="19050">
            <a:solidFill>
              <a:schemeClr val="tx2">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0" name="Cube 29"/>
          <p:cNvSpPr/>
          <p:nvPr/>
        </p:nvSpPr>
        <p:spPr>
          <a:xfrm rot="16200000">
            <a:off x="5131367" y="1726061"/>
            <a:ext cx="313901" cy="666108"/>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1" name="Cube 30"/>
          <p:cNvSpPr/>
          <p:nvPr/>
        </p:nvSpPr>
        <p:spPr>
          <a:xfrm rot="16200000">
            <a:off x="5156983" y="1773596"/>
            <a:ext cx="253562" cy="254667"/>
          </a:xfrm>
          <a:prstGeom prst="cube">
            <a:avLst>
              <a:gd name="adj" fmla="val 24161"/>
            </a:avLst>
          </a:prstGeom>
          <a:solidFill>
            <a:schemeClr val="accent5">
              <a:lumMod val="60000"/>
              <a:lumOff val="40000"/>
            </a:schemeClr>
          </a:solidFill>
          <a:ln>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TextBox 31"/>
          <p:cNvSpPr txBox="1"/>
          <p:nvPr/>
        </p:nvSpPr>
        <p:spPr>
          <a:xfrm>
            <a:off x="3586326" y="1083085"/>
            <a:ext cx="1160519" cy="229503"/>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1400" dirty="0" smtClean="0">
                <a:solidFill>
                  <a:schemeClr val="tx2">
                    <a:lumMod val="50000"/>
                  </a:schemeClr>
                </a:solidFill>
                <a:latin typeface="Helvetica Neue" charset="0"/>
                <a:ea typeface="Helvetica Neue" charset="0"/>
                <a:cs typeface="Helvetica Neue" charset="0"/>
              </a:rPr>
              <a:t>training runs</a:t>
            </a:r>
            <a:endParaRPr lang="en-US" sz="1050" dirty="0">
              <a:solidFill>
                <a:schemeClr val="tx2">
                  <a:lumMod val="50000"/>
                </a:schemeClr>
              </a:solidFill>
              <a:latin typeface="Helvetica Neue" charset="0"/>
              <a:ea typeface="Helvetica Neue" charset="0"/>
              <a:cs typeface="Helvetica Neue" charset="0"/>
            </a:endParaRPr>
          </a:p>
        </p:txBody>
      </p:sp>
      <p:sp>
        <p:nvSpPr>
          <p:cNvPr id="36" name="Cube 35"/>
          <p:cNvSpPr/>
          <p:nvPr/>
        </p:nvSpPr>
        <p:spPr>
          <a:xfrm rot="16200000">
            <a:off x="4585369" y="1726061"/>
            <a:ext cx="313901" cy="666108"/>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7" name="Cube 36"/>
          <p:cNvSpPr/>
          <p:nvPr/>
        </p:nvSpPr>
        <p:spPr>
          <a:xfrm rot="16200000">
            <a:off x="4610984" y="1801028"/>
            <a:ext cx="253562" cy="254667"/>
          </a:xfrm>
          <a:prstGeom prst="cube">
            <a:avLst>
              <a:gd name="adj" fmla="val 24161"/>
            </a:avLst>
          </a:prstGeom>
          <a:solidFill>
            <a:schemeClr val="accent5">
              <a:lumMod val="20000"/>
              <a:lumOff val="80000"/>
            </a:schemeClr>
          </a:solidFill>
          <a:ln>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4" name="Cube 83"/>
          <p:cNvSpPr/>
          <p:nvPr/>
        </p:nvSpPr>
        <p:spPr>
          <a:xfrm rot="16200000">
            <a:off x="4031105" y="1726061"/>
            <a:ext cx="313901" cy="666108"/>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5" name="Cube 84"/>
          <p:cNvSpPr/>
          <p:nvPr/>
        </p:nvSpPr>
        <p:spPr>
          <a:xfrm rot="16200000">
            <a:off x="4056721" y="1773596"/>
            <a:ext cx="253562" cy="254667"/>
          </a:xfrm>
          <a:prstGeom prst="cube">
            <a:avLst>
              <a:gd name="adj" fmla="val 24161"/>
            </a:avLst>
          </a:prstGeom>
          <a:solidFill>
            <a:srgbClr val="FFC000"/>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6" name="Cube 85"/>
          <p:cNvSpPr/>
          <p:nvPr/>
        </p:nvSpPr>
        <p:spPr>
          <a:xfrm rot="16200000">
            <a:off x="3478249" y="1726061"/>
            <a:ext cx="313901" cy="666108"/>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7" name="Cube 86"/>
          <p:cNvSpPr/>
          <p:nvPr/>
        </p:nvSpPr>
        <p:spPr>
          <a:xfrm rot="16200000">
            <a:off x="3503864" y="1801028"/>
            <a:ext cx="253562" cy="254667"/>
          </a:xfrm>
          <a:prstGeom prst="cube">
            <a:avLst>
              <a:gd name="adj" fmla="val 24161"/>
            </a:avLst>
          </a:prstGeom>
          <a:solidFill>
            <a:schemeClr val="accent6">
              <a:lumMod val="20000"/>
              <a:lumOff val="80000"/>
            </a:schemeClr>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8" name="Cube 87"/>
          <p:cNvSpPr/>
          <p:nvPr/>
        </p:nvSpPr>
        <p:spPr>
          <a:xfrm rot="16200000">
            <a:off x="2916230" y="1739777"/>
            <a:ext cx="313901" cy="666108"/>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9" name="Cube 88"/>
          <p:cNvSpPr/>
          <p:nvPr/>
        </p:nvSpPr>
        <p:spPr>
          <a:xfrm rot="16200000">
            <a:off x="2941846" y="1801028"/>
            <a:ext cx="253562" cy="254667"/>
          </a:xfrm>
          <a:prstGeom prst="cube">
            <a:avLst>
              <a:gd name="adj" fmla="val 24161"/>
            </a:avLst>
          </a:prstGeom>
          <a:solidFill>
            <a:srgbClr val="BE84E8"/>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0" name="Cube 89"/>
          <p:cNvSpPr/>
          <p:nvPr/>
        </p:nvSpPr>
        <p:spPr>
          <a:xfrm rot="16200000">
            <a:off x="5337857" y="1966616"/>
            <a:ext cx="313901" cy="666108"/>
          </a:xfrm>
          <a:prstGeom prst="cube">
            <a:avLst>
              <a:gd name="adj" fmla="val 60842"/>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1" name="Cube 90"/>
          <p:cNvSpPr/>
          <p:nvPr/>
        </p:nvSpPr>
        <p:spPr>
          <a:xfrm rot="16200000">
            <a:off x="5363473" y="2000435"/>
            <a:ext cx="253562" cy="254667"/>
          </a:xfrm>
          <a:prstGeom prst="cube">
            <a:avLst>
              <a:gd name="adj" fmla="val 24161"/>
            </a:avLst>
          </a:prstGeom>
          <a:solidFill>
            <a:srgbClr val="A282FA"/>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2" name="Cube 91"/>
          <p:cNvSpPr/>
          <p:nvPr/>
        </p:nvSpPr>
        <p:spPr>
          <a:xfrm rot="16200000">
            <a:off x="4791859" y="1966616"/>
            <a:ext cx="313901" cy="666108"/>
          </a:xfrm>
          <a:prstGeom prst="cube">
            <a:avLst>
              <a:gd name="adj" fmla="val 60842"/>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3" name="Cube 92"/>
          <p:cNvSpPr/>
          <p:nvPr/>
        </p:nvSpPr>
        <p:spPr>
          <a:xfrm rot="16200000">
            <a:off x="4817474" y="2027867"/>
            <a:ext cx="253562" cy="254667"/>
          </a:xfrm>
          <a:prstGeom prst="cube">
            <a:avLst>
              <a:gd name="adj" fmla="val 24161"/>
            </a:avLst>
          </a:prstGeom>
          <a:solidFill>
            <a:schemeClr val="accent3">
              <a:lumMod val="40000"/>
              <a:lumOff val="60000"/>
            </a:schemeClr>
          </a:solidFill>
          <a:ln>
            <a:solidFill>
              <a:schemeClr val="accent3"/>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4" name="Cube 93"/>
          <p:cNvSpPr/>
          <p:nvPr/>
        </p:nvSpPr>
        <p:spPr>
          <a:xfrm rot="16200000">
            <a:off x="4237595" y="1966616"/>
            <a:ext cx="313901" cy="666108"/>
          </a:xfrm>
          <a:prstGeom prst="cube">
            <a:avLst>
              <a:gd name="adj" fmla="val 60842"/>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5" name="Cube 94"/>
          <p:cNvSpPr/>
          <p:nvPr/>
        </p:nvSpPr>
        <p:spPr>
          <a:xfrm rot="16200000">
            <a:off x="4263211" y="2000435"/>
            <a:ext cx="253562" cy="254667"/>
          </a:xfrm>
          <a:prstGeom prst="cube">
            <a:avLst>
              <a:gd name="adj" fmla="val 24161"/>
            </a:avLst>
          </a:prstGeom>
          <a:solidFill>
            <a:srgbClr val="A9F061"/>
          </a:solidFill>
          <a:ln>
            <a:solidFill>
              <a:srgbClr val="00B05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6" name="Cube 95"/>
          <p:cNvSpPr/>
          <p:nvPr/>
        </p:nvSpPr>
        <p:spPr>
          <a:xfrm rot="16200000">
            <a:off x="3684739" y="1966616"/>
            <a:ext cx="313901" cy="666108"/>
          </a:xfrm>
          <a:prstGeom prst="cube">
            <a:avLst>
              <a:gd name="adj" fmla="val 60842"/>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7" name="Cube 96"/>
          <p:cNvSpPr/>
          <p:nvPr/>
        </p:nvSpPr>
        <p:spPr>
          <a:xfrm rot="16200000">
            <a:off x="3710354" y="2027867"/>
            <a:ext cx="253562" cy="254667"/>
          </a:xfrm>
          <a:prstGeom prst="cube">
            <a:avLst>
              <a:gd name="adj" fmla="val 24161"/>
            </a:avLst>
          </a:prstGeom>
          <a:solidFill>
            <a:schemeClr val="accent6">
              <a:lumMod val="75000"/>
            </a:schemeClr>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8" name="Cube 97"/>
          <p:cNvSpPr/>
          <p:nvPr/>
        </p:nvSpPr>
        <p:spPr>
          <a:xfrm rot="16200000">
            <a:off x="3122720" y="1966616"/>
            <a:ext cx="313901" cy="666108"/>
          </a:xfrm>
          <a:prstGeom prst="cube">
            <a:avLst>
              <a:gd name="adj" fmla="val 60842"/>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99" name="Cube 98"/>
          <p:cNvSpPr/>
          <p:nvPr/>
        </p:nvSpPr>
        <p:spPr>
          <a:xfrm rot="16200000">
            <a:off x="3148336" y="2027867"/>
            <a:ext cx="253562" cy="254667"/>
          </a:xfrm>
          <a:prstGeom prst="cube">
            <a:avLst>
              <a:gd name="adj" fmla="val 24161"/>
            </a:avLst>
          </a:prstGeom>
          <a:solidFill>
            <a:schemeClr val="accent3">
              <a:lumMod val="50000"/>
            </a:schemeClr>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TextBox 33"/>
          <p:cNvSpPr txBox="1"/>
          <p:nvPr/>
        </p:nvSpPr>
        <p:spPr>
          <a:xfrm>
            <a:off x="561734" y="2000279"/>
            <a:ext cx="746631" cy="229503"/>
          </a:xfrm>
          <a:prstGeom prst="rect">
            <a:avLst/>
          </a:prstGeom>
        </p:spPr>
        <p:txBody>
          <a:bodyPr vert="horz" wrap="none" lIns="68580" tIns="34290" rIns="68580" bIns="34290" rtlCol="0" anchor="t" anchorCtr="0">
            <a:noAutofit/>
          </a:bodyPr>
          <a:lstStyle/>
          <a:p>
            <a:pPr>
              <a:lnSpc>
                <a:spcPct val="90000"/>
              </a:lnSpc>
              <a:spcBef>
                <a:spcPts val="750"/>
              </a:spcBef>
            </a:pPr>
            <a:r>
              <a:rPr lang="en-US" sz="1050" dirty="0">
                <a:solidFill>
                  <a:schemeClr val="accent2"/>
                </a:solidFill>
                <a:latin typeface="Helvetica Neue" charset="0"/>
                <a:ea typeface="Helvetica Neue" charset="0"/>
                <a:cs typeface="Helvetica Neue" charset="0"/>
              </a:rPr>
              <a:t>containers</a:t>
            </a:r>
          </a:p>
        </p:txBody>
      </p:sp>
      <p:cxnSp>
        <p:nvCxnSpPr>
          <p:cNvPr id="35" name="Straight Connector 34"/>
          <p:cNvCxnSpPr/>
          <p:nvPr/>
        </p:nvCxnSpPr>
        <p:spPr>
          <a:xfrm>
            <a:off x="1391920" y="2124248"/>
            <a:ext cx="1481582" cy="0"/>
          </a:xfrm>
          <a:prstGeom prst="line">
            <a:avLst/>
          </a:prstGeom>
          <a:ln w="19050">
            <a:solidFill>
              <a:schemeClr val="tx2">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04" name="Title 1"/>
          <p:cNvSpPr txBox="1">
            <a:spLocks/>
          </p:cNvSpPr>
          <p:nvPr/>
        </p:nvSpPr>
        <p:spPr>
          <a:xfrm>
            <a:off x="256449" y="163554"/>
            <a:ext cx="7860725" cy="3762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r>
              <a:rPr lang="en-US" sz="2000" dirty="0" smtClean="0">
                <a:solidFill>
                  <a:schemeClr val="tx1"/>
                </a:solidFill>
                <a:latin typeface="Helvetica Neue Medium" charset="0"/>
                <a:ea typeface="Helvetica Neue Medium" charset="0"/>
                <a:cs typeface="Helvetica Neue Medium" charset="0"/>
              </a:rPr>
              <a:t>Training distributed across parallel containers</a:t>
            </a:r>
            <a:endParaRPr lang="en-US" sz="2000" dirty="0">
              <a:solidFill>
                <a:schemeClr val="tx1"/>
              </a:solidFill>
              <a:latin typeface="Helvetica Neue Medium" charset="0"/>
              <a:ea typeface="Helvetica Neue Medium" charset="0"/>
              <a:cs typeface="Helvetica Neue Medium" charset="0"/>
            </a:endParaRPr>
          </a:p>
        </p:txBody>
      </p:sp>
      <p:sp>
        <p:nvSpPr>
          <p:cNvPr id="105" name="Left Brace 104"/>
          <p:cNvSpPr/>
          <p:nvPr/>
        </p:nvSpPr>
        <p:spPr>
          <a:xfrm rot="5400000">
            <a:off x="4001886" y="318169"/>
            <a:ext cx="342498" cy="2379569"/>
          </a:xfrm>
          <a:prstGeom prst="leftBrac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13"/>
          </a:p>
        </p:txBody>
      </p:sp>
      <p:sp>
        <p:nvSpPr>
          <p:cNvPr id="45" name="TextBox 44"/>
          <p:cNvSpPr txBox="1"/>
          <p:nvPr/>
        </p:nvSpPr>
        <p:spPr>
          <a:xfrm>
            <a:off x="675748" y="2919626"/>
            <a:ext cx="891929" cy="191570"/>
          </a:xfrm>
          <a:prstGeom prst="rect">
            <a:avLst/>
          </a:prstGeom>
        </p:spPr>
        <p:txBody>
          <a:bodyPr vert="horz" wrap="none" lIns="51435" tIns="25718" rIns="51435" bIns="25718" rtlCol="0" anchor="t" anchorCtr="0">
            <a:noAutofit/>
          </a:bodyPr>
          <a:lstStyle/>
          <a:p>
            <a:pPr>
              <a:lnSpc>
                <a:spcPct val="90000"/>
              </a:lnSpc>
              <a:spcBef>
                <a:spcPts val="113"/>
              </a:spcBef>
            </a:pPr>
            <a:r>
              <a:rPr lang="en-US" sz="1050" dirty="0">
                <a:solidFill>
                  <a:schemeClr val="accent2"/>
                </a:solidFill>
                <a:latin typeface="Helvetica Neue" charset="0"/>
                <a:ea typeface="Helvetica Neue" charset="0"/>
                <a:cs typeface="Helvetica Neue" charset="0"/>
              </a:rPr>
              <a:t>server cluster</a:t>
            </a:r>
          </a:p>
        </p:txBody>
      </p:sp>
      <p:cxnSp>
        <p:nvCxnSpPr>
          <p:cNvPr id="46" name="Straight Connector 45"/>
          <p:cNvCxnSpPr/>
          <p:nvPr/>
        </p:nvCxnSpPr>
        <p:spPr>
          <a:xfrm>
            <a:off x="1687704" y="3030732"/>
            <a:ext cx="983307" cy="0"/>
          </a:xfrm>
          <a:prstGeom prst="line">
            <a:avLst/>
          </a:prstGeom>
          <a:ln w="19050">
            <a:solidFill>
              <a:schemeClr val="tx2">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0" name="Footer Placeholder 3"/>
          <p:cNvSpPr>
            <a:spLocks noGrp="1"/>
          </p:cNvSpPr>
          <p:nvPr>
            <p:ph type="ftr" sz="quarter" idx="11"/>
          </p:nvPr>
        </p:nvSpPr>
        <p:spPr>
          <a:xfrm>
            <a:off x="228600" y="4826480"/>
            <a:ext cx="6400800" cy="137160"/>
          </a:xfrm>
        </p:spPr>
        <p:txBody>
          <a:bodyPr/>
          <a:lstStyle/>
          <a:p>
            <a:r>
              <a:rPr lang="de-DE" smtClean="0"/>
              <a:t>Think 2018 / DOC ID / </a:t>
            </a:r>
            <a:r>
              <a:rPr lang="de-DE" dirty="0" err="1" smtClean="0"/>
              <a:t>Month</a:t>
            </a:r>
            <a:r>
              <a:rPr lang="de-DE" dirty="0" smtClean="0"/>
              <a:t> XX, 2018 / © 2018 IBM Corporation</a:t>
            </a:r>
            <a:endParaRPr lang="en-US" dirty="0"/>
          </a:p>
        </p:txBody>
      </p:sp>
      <p:sp>
        <p:nvSpPr>
          <p:cNvPr id="48" name="Can 47"/>
          <p:cNvSpPr/>
          <p:nvPr/>
        </p:nvSpPr>
        <p:spPr>
          <a:xfrm>
            <a:off x="7626552" y="3054585"/>
            <a:ext cx="722317" cy="455310"/>
          </a:xfrm>
          <a:prstGeom prst="can">
            <a:avLst/>
          </a:prstGeom>
          <a:solidFill>
            <a:schemeClr val="bg2"/>
          </a:solidFill>
          <a:ln w="9525" cap="flat">
            <a:solidFill>
              <a:schemeClr val="tx2">
                <a:lumMod val="50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47" name="TextBox 46"/>
          <p:cNvSpPr txBox="1"/>
          <p:nvPr/>
        </p:nvSpPr>
        <p:spPr>
          <a:xfrm>
            <a:off x="7521075" y="3169036"/>
            <a:ext cx="907271" cy="347639"/>
          </a:xfrm>
          <a:prstGeom prst="rect">
            <a:avLst/>
          </a:prstGeom>
        </p:spPr>
        <p:txBody>
          <a:bodyPr vert="horz" wrap="none" lIns="91440" tIns="45720" rIns="91440" bIns="45720" rtlCol="0" anchor="t" anchorCtr="0">
            <a:noAutofit/>
          </a:bodyPr>
          <a:lstStyle/>
          <a:p>
            <a:pPr algn="ctr"/>
            <a:r>
              <a:rPr lang="en-US" sz="1200" dirty="0" smtClean="0">
                <a:latin typeface="Helvetica Neue Light" charset="0"/>
                <a:ea typeface="Helvetica Neue Light" charset="0"/>
                <a:cs typeface="Helvetica Neue Light" charset="0"/>
              </a:rPr>
              <a:t>dataset</a:t>
            </a:r>
          </a:p>
        </p:txBody>
      </p:sp>
      <p:cxnSp>
        <p:nvCxnSpPr>
          <p:cNvPr id="51" name="Straight Arrow Connector 50"/>
          <p:cNvCxnSpPr>
            <a:stCxn id="109" idx="3"/>
            <a:endCxn id="48" idx="2"/>
          </p:cNvCxnSpPr>
          <p:nvPr/>
        </p:nvCxnSpPr>
        <p:spPr>
          <a:xfrm>
            <a:off x="5975934" y="3276301"/>
            <a:ext cx="1650618" cy="5939"/>
          </a:xfrm>
          <a:prstGeom prst="straightConnector1">
            <a:avLst/>
          </a:prstGeom>
          <a:ln w="19050">
            <a:solidFill>
              <a:srgbClr val="003BCA"/>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056382" y="3516675"/>
            <a:ext cx="2087618" cy="365985"/>
          </a:xfrm>
          <a:prstGeom prst="rect">
            <a:avLst/>
          </a:prstGeom>
        </p:spPr>
        <p:txBody>
          <a:bodyPr vert="horz" wrap="none" lIns="91440" tIns="45720" rIns="91440" bIns="45720" rtlCol="0" anchor="t" anchorCtr="0">
            <a:noAutofit/>
          </a:bodyPr>
          <a:lstStyle/>
          <a:p>
            <a:pPr algn="ctr"/>
            <a:r>
              <a:rPr lang="en-US" sz="1400" smtClean="0">
                <a:latin typeface="Helvetica Neue Light" charset="0"/>
                <a:ea typeface="Helvetica Neue Light" charset="0"/>
                <a:cs typeface="Helvetica Neue Light" charset="0"/>
              </a:rPr>
              <a:t>Cloud</a:t>
            </a:r>
            <a:r>
              <a:rPr lang="en-US" sz="1400" dirty="0">
                <a:latin typeface="Helvetica Neue Light" charset="0"/>
                <a:ea typeface="Helvetica Neue Light" charset="0"/>
                <a:cs typeface="Helvetica Neue Light" charset="0"/>
              </a:rPr>
              <a:t> </a:t>
            </a:r>
            <a:r>
              <a:rPr lang="en-US" sz="1400" smtClean="0">
                <a:latin typeface="Helvetica Neue Light" charset="0"/>
                <a:ea typeface="Helvetica Neue Light" charset="0"/>
                <a:cs typeface="Helvetica Neue Light" charset="0"/>
              </a:rPr>
              <a:t>Object </a:t>
            </a:r>
            <a:r>
              <a:rPr lang="en-US" sz="1400" dirty="0" smtClean="0">
                <a:latin typeface="Helvetica Neue Light" charset="0"/>
                <a:ea typeface="Helvetica Neue Light" charset="0"/>
                <a:cs typeface="Helvetica Neue Light" charset="0"/>
              </a:rPr>
              <a:t>Storage</a:t>
            </a:r>
          </a:p>
        </p:txBody>
      </p:sp>
      <p:sp>
        <p:nvSpPr>
          <p:cNvPr id="53" name="Title 1"/>
          <p:cNvSpPr txBox="1">
            <a:spLocks/>
          </p:cNvSpPr>
          <p:nvPr/>
        </p:nvSpPr>
        <p:spPr>
          <a:xfrm>
            <a:off x="228599" y="510827"/>
            <a:ext cx="8486031" cy="454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r>
              <a:rPr lang="en-US" sz="1600" dirty="0" smtClean="0">
                <a:solidFill>
                  <a:schemeClr val="tx1"/>
                </a:solidFill>
                <a:latin typeface="Helvetica Neue Light" charset="0"/>
                <a:ea typeface="Helvetica Neue Light" charset="0"/>
                <a:cs typeface="Helvetica Neue Light" charset="0"/>
              </a:rPr>
              <a:t>Use Hyperparameter optimization (HPO) or define your own training runs</a:t>
            </a:r>
            <a:endParaRPr lang="en-US" sz="1600" dirty="0">
              <a:solidFill>
                <a:schemeClr val="tx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50238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ppt_x"/>
                                          </p:val>
                                        </p:tav>
                                        <p:tav tm="100000">
                                          <p:val>
                                            <p:strVal val="#ppt_x"/>
                                          </p:val>
                                        </p:tav>
                                      </p:tavLst>
                                    </p:anim>
                                    <p:anim calcmode="lin" valueType="num">
                                      <p:cBhvr additive="base">
                                        <p:cTn id="12" dur="500" fill="hold"/>
                                        <p:tgtEl>
                                          <p:spTgt spid="9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fill="hold"/>
                                        <p:tgtEl>
                                          <p:spTgt spid="94"/>
                                        </p:tgtEl>
                                        <p:attrNameLst>
                                          <p:attrName>ppt_x</p:attrName>
                                        </p:attrNameLst>
                                      </p:cBhvr>
                                      <p:tavLst>
                                        <p:tav tm="0">
                                          <p:val>
                                            <p:strVal val="#ppt_x"/>
                                          </p:val>
                                        </p:tav>
                                        <p:tav tm="100000">
                                          <p:val>
                                            <p:strVal val="#ppt_x"/>
                                          </p:val>
                                        </p:tav>
                                      </p:tavLst>
                                    </p:anim>
                                    <p:anim calcmode="lin" valueType="num">
                                      <p:cBhvr additive="base">
                                        <p:cTn id="16" dur="500" fill="hold"/>
                                        <p:tgtEl>
                                          <p:spTgt spid="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ppt_x"/>
                                          </p:val>
                                        </p:tav>
                                        <p:tav tm="100000">
                                          <p:val>
                                            <p:strVal val="#ppt_x"/>
                                          </p:val>
                                        </p:tav>
                                      </p:tavLst>
                                    </p:anim>
                                    <p:anim calcmode="lin" valueType="num">
                                      <p:cBhvr additive="base">
                                        <p:cTn id="20" dur="500" fill="hold"/>
                                        <p:tgtEl>
                                          <p:spTgt spid="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 calcmode="lin" valueType="num">
                                      <p:cBhvr additive="base">
                                        <p:cTn id="23" dur="500" fill="hold"/>
                                        <p:tgtEl>
                                          <p:spTgt spid="98"/>
                                        </p:tgtEl>
                                        <p:attrNameLst>
                                          <p:attrName>ppt_x</p:attrName>
                                        </p:attrNameLst>
                                      </p:cBhvr>
                                      <p:tavLst>
                                        <p:tav tm="0">
                                          <p:val>
                                            <p:strVal val="#ppt_x"/>
                                          </p:val>
                                        </p:tav>
                                        <p:tav tm="100000">
                                          <p:val>
                                            <p:strVal val="#ppt_x"/>
                                          </p:val>
                                        </p:tav>
                                      </p:tavLst>
                                    </p:anim>
                                    <p:anim calcmode="lin" valueType="num">
                                      <p:cBhvr additive="base">
                                        <p:cTn id="24" dur="500" fill="hold"/>
                                        <p:tgtEl>
                                          <p:spTgt spid="9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500" fill="hold"/>
                                        <p:tgtEl>
                                          <p:spTgt spid="84"/>
                                        </p:tgtEl>
                                        <p:attrNameLst>
                                          <p:attrName>ppt_x</p:attrName>
                                        </p:attrNameLst>
                                      </p:cBhvr>
                                      <p:tavLst>
                                        <p:tav tm="0">
                                          <p:val>
                                            <p:strVal val="#ppt_x"/>
                                          </p:val>
                                        </p:tav>
                                        <p:tav tm="100000">
                                          <p:val>
                                            <p:strVal val="#ppt_x"/>
                                          </p:val>
                                        </p:tav>
                                      </p:tavLst>
                                    </p:anim>
                                    <p:anim calcmode="lin" valueType="num">
                                      <p:cBhvr additive="base">
                                        <p:cTn id="36" dur="500" fill="hold"/>
                                        <p:tgtEl>
                                          <p:spTgt spid="8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 calcmode="lin" valueType="num">
                                      <p:cBhvr additive="base">
                                        <p:cTn id="43" dur="500" fill="hold"/>
                                        <p:tgtEl>
                                          <p:spTgt spid="88"/>
                                        </p:tgtEl>
                                        <p:attrNameLst>
                                          <p:attrName>ppt_x</p:attrName>
                                        </p:attrNameLst>
                                      </p:cBhvr>
                                      <p:tavLst>
                                        <p:tav tm="0">
                                          <p:val>
                                            <p:strVal val="#ppt_x"/>
                                          </p:val>
                                        </p:tav>
                                        <p:tav tm="100000">
                                          <p:val>
                                            <p:strVal val="#ppt_x"/>
                                          </p:val>
                                        </p:tav>
                                      </p:tavLst>
                                    </p:anim>
                                    <p:anim calcmode="lin" valueType="num">
                                      <p:cBhvr additive="base">
                                        <p:cTn id="44" dur="500" fill="hold"/>
                                        <p:tgtEl>
                                          <p:spTgt spid="8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 calcmode="lin" valueType="num">
                                      <p:cBhvr additive="base">
                                        <p:cTn id="63" dur="500" fill="hold"/>
                                        <p:tgtEl>
                                          <p:spTgt spid="100"/>
                                        </p:tgtEl>
                                        <p:attrNameLst>
                                          <p:attrName>ppt_x</p:attrName>
                                        </p:attrNameLst>
                                      </p:cBhvr>
                                      <p:tavLst>
                                        <p:tav tm="0">
                                          <p:val>
                                            <p:strVal val="#ppt_x"/>
                                          </p:val>
                                        </p:tav>
                                        <p:tav tm="100000">
                                          <p:val>
                                            <p:strVal val="#ppt_x"/>
                                          </p:val>
                                        </p:tav>
                                      </p:tavLst>
                                    </p:anim>
                                    <p:anim calcmode="lin" valueType="num">
                                      <p:cBhvr additive="base">
                                        <p:cTn id="64" dur="500" fill="hold"/>
                                        <p:tgtEl>
                                          <p:spTgt spid="100"/>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9"/>
                                        </p:tgtEl>
                                        <p:attrNameLst>
                                          <p:attrName>style.visibility</p:attrName>
                                        </p:attrNameLst>
                                      </p:cBhvr>
                                      <p:to>
                                        <p:strVal val="visible"/>
                                      </p:to>
                                    </p:set>
                                    <p:anim calcmode="lin" valueType="num">
                                      <p:cBhvr additive="base">
                                        <p:cTn id="73" dur="500" fill="hold"/>
                                        <p:tgtEl>
                                          <p:spTgt spid="109"/>
                                        </p:tgtEl>
                                        <p:attrNameLst>
                                          <p:attrName>ppt_x</p:attrName>
                                        </p:attrNameLst>
                                      </p:cBhvr>
                                      <p:tavLst>
                                        <p:tav tm="0">
                                          <p:val>
                                            <p:strVal val="#ppt_x"/>
                                          </p:val>
                                        </p:tav>
                                        <p:tav tm="100000">
                                          <p:val>
                                            <p:strVal val="#ppt_x"/>
                                          </p:val>
                                        </p:tav>
                                      </p:tavLst>
                                    </p:anim>
                                    <p:anim calcmode="lin" valueType="num">
                                      <p:cBhvr additive="base">
                                        <p:cTn id="74" dur="500" fill="hold"/>
                                        <p:tgtEl>
                                          <p:spTgt spid="10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anim calcmode="lin" valueType="num">
                                      <p:cBhvr additive="base">
                                        <p:cTn id="77" dur="500" fill="hold"/>
                                        <p:tgtEl>
                                          <p:spTgt spid="110"/>
                                        </p:tgtEl>
                                        <p:attrNameLst>
                                          <p:attrName>ppt_x</p:attrName>
                                        </p:attrNameLst>
                                      </p:cBhvr>
                                      <p:tavLst>
                                        <p:tav tm="0">
                                          <p:val>
                                            <p:strVal val="#ppt_x"/>
                                          </p:val>
                                        </p:tav>
                                        <p:tav tm="100000">
                                          <p:val>
                                            <p:strVal val="#ppt_x"/>
                                          </p:val>
                                        </p:tav>
                                      </p:tavLst>
                                    </p:anim>
                                    <p:anim calcmode="lin" valueType="num">
                                      <p:cBhvr additive="base">
                                        <p:cTn id="78" dur="500" fill="hold"/>
                                        <p:tgtEl>
                                          <p:spTgt spid="11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11"/>
                                        </p:tgtEl>
                                        <p:attrNameLst>
                                          <p:attrName>style.visibility</p:attrName>
                                        </p:attrNameLst>
                                      </p:cBhvr>
                                      <p:to>
                                        <p:strVal val="visible"/>
                                      </p:to>
                                    </p:set>
                                    <p:anim calcmode="lin" valueType="num">
                                      <p:cBhvr additive="base">
                                        <p:cTn id="81" dur="500" fill="hold"/>
                                        <p:tgtEl>
                                          <p:spTgt spid="111"/>
                                        </p:tgtEl>
                                        <p:attrNameLst>
                                          <p:attrName>ppt_x</p:attrName>
                                        </p:attrNameLst>
                                      </p:cBhvr>
                                      <p:tavLst>
                                        <p:tav tm="0">
                                          <p:val>
                                            <p:strVal val="#ppt_x"/>
                                          </p:val>
                                        </p:tav>
                                        <p:tav tm="100000">
                                          <p:val>
                                            <p:strVal val="#ppt_x"/>
                                          </p:val>
                                        </p:tav>
                                      </p:tavLst>
                                    </p:anim>
                                    <p:anim calcmode="lin" valueType="num">
                                      <p:cBhvr additive="base">
                                        <p:cTn id="82" dur="500" fill="hold"/>
                                        <p:tgtEl>
                                          <p:spTgt spid="11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additive="base">
                                        <p:cTn id="85" dur="500" fill="hold"/>
                                        <p:tgtEl>
                                          <p:spTgt spid="112"/>
                                        </p:tgtEl>
                                        <p:attrNameLst>
                                          <p:attrName>ppt_x</p:attrName>
                                        </p:attrNameLst>
                                      </p:cBhvr>
                                      <p:tavLst>
                                        <p:tav tm="0">
                                          <p:val>
                                            <p:strVal val="#ppt_x"/>
                                          </p:val>
                                        </p:tav>
                                        <p:tav tm="100000">
                                          <p:val>
                                            <p:strVal val="#ppt_x"/>
                                          </p:val>
                                        </p:tav>
                                      </p:tavLst>
                                    </p:anim>
                                    <p:anim calcmode="lin" valueType="num">
                                      <p:cBhvr additive="base">
                                        <p:cTn id="86" dur="500" fill="hold"/>
                                        <p:tgtEl>
                                          <p:spTgt spid="112"/>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3"/>
                                        </p:tgtEl>
                                        <p:attrNameLst>
                                          <p:attrName>style.visibility</p:attrName>
                                        </p:attrNameLst>
                                      </p:cBhvr>
                                      <p:to>
                                        <p:strVal val="visible"/>
                                      </p:to>
                                    </p:set>
                                    <p:anim calcmode="lin" valueType="num">
                                      <p:cBhvr additive="base">
                                        <p:cTn id="89" dur="500" fill="hold"/>
                                        <p:tgtEl>
                                          <p:spTgt spid="113"/>
                                        </p:tgtEl>
                                        <p:attrNameLst>
                                          <p:attrName>ppt_x</p:attrName>
                                        </p:attrNameLst>
                                      </p:cBhvr>
                                      <p:tavLst>
                                        <p:tav tm="0">
                                          <p:val>
                                            <p:strVal val="#ppt_x"/>
                                          </p:val>
                                        </p:tav>
                                        <p:tav tm="100000">
                                          <p:val>
                                            <p:strVal val="#ppt_x"/>
                                          </p:val>
                                        </p:tav>
                                      </p:tavLst>
                                    </p:anim>
                                    <p:anim calcmode="lin" valueType="num">
                                      <p:cBhvr additive="base">
                                        <p:cTn id="90" dur="500" fill="hold"/>
                                        <p:tgtEl>
                                          <p:spTgt spid="11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500" fill="hold"/>
                                        <p:tgtEl>
                                          <p:spTgt spid="115"/>
                                        </p:tgtEl>
                                        <p:attrNameLst>
                                          <p:attrName>ppt_x</p:attrName>
                                        </p:attrNameLst>
                                      </p:cBhvr>
                                      <p:tavLst>
                                        <p:tav tm="0">
                                          <p:val>
                                            <p:strVal val="#ppt_x"/>
                                          </p:val>
                                        </p:tav>
                                        <p:tav tm="100000">
                                          <p:val>
                                            <p:strVal val="#ppt_x"/>
                                          </p:val>
                                        </p:tav>
                                      </p:tavLst>
                                    </p:anim>
                                    <p:anim calcmode="lin" valueType="num">
                                      <p:cBhvr additive="base">
                                        <p:cTn id="98" dur="500" fill="hold"/>
                                        <p:tgtEl>
                                          <p:spTgt spid="11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16"/>
                                        </p:tgtEl>
                                        <p:attrNameLst>
                                          <p:attrName>style.visibility</p:attrName>
                                        </p:attrNameLst>
                                      </p:cBhvr>
                                      <p:to>
                                        <p:strVal val="visible"/>
                                      </p:to>
                                    </p:set>
                                    <p:anim calcmode="lin" valueType="num">
                                      <p:cBhvr additive="base">
                                        <p:cTn id="101" dur="500" fill="hold"/>
                                        <p:tgtEl>
                                          <p:spTgt spid="116"/>
                                        </p:tgtEl>
                                        <p:attrNameLst>
                                          <p:attrName>ppt_x</p:attrName>
                                        </p:attrNameLst>
                                      </p:cBhvr>
                                      <p:tavLst>
                                        <p:tav tm="0">
                                          <p:val>
                                            <p:strVal val="#ppt_x"/>
                                          </p:val>
                                        </p:tav>
                                        <p:tav tm="100000">
                                          <p:val>
                                            <p:strVal val="#ppt_x"/>
                                          </p:val>
                                        </p:tav>
                                      </p:tavLst>
                                    </p:anim>
                                    <p:anim calcmode="lin" valueType="num">
                                      <p:cBhvr additive="base">
                                        <p:cTn id="102" dur="500" fill="hold"/>
                                        <p:tgtEl>
                                          <p:spTgt spid="116"/>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18"/>
                                        </p:tgtEl>
                                        <p:attrNameLst>
                                          <p:attrName>style.visibility</p:attrName>
                                        </p:attrNameLst>
                                      </p:cBhvr>
                                      <p:to>
                                        <p:strVal val="visible"/>
                                      </p:to>
                                    </p:set>
                                    <p:anim calcmode="lin" valueType="num">
                                      <p:cBhvr additive="base">
                                        <p:cTn id="105" dur="500" fill="hold"/>
                                        <p:tgtEl>
                                          <p:spTgt spid="118"/>
                                        </p:tgtEl>
                                        <p:attrNameLst>
                                          <p:attrName>ppt_x</p:attrName>
                                        </p:attrNameLst>
                                      </p:cBhvr>
                                      <p:tavLst>
                                        <p:tav tm="0">
                                          <p:val>
                                            <p:strVal val="#ppt_x"/>
                                          </p:val>
                                        </p:tav>
                                        <p:tav tm="100000">
                                          <p:val>
                                            <p:strVal val="#ppt_x"/>
                                          </p:val>
                                        </p:tav>
                                      </p:tavLst>
                                    </p:anim>
                                    <p:anim calcmode="lin" valueType="num">
                                      <p:cBhvr additive="base">
                                        <p:cTn id="106" dur="500" fill="hold"/>
                                        <p:tgtEl>
                                          <p:spTgt spid="118"/>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19"/>
                                        </p:tgtEl>
                                        <p:attrNameLst>
                                          <p:attrName>style.visibility</p:attrName>
                                        </p:attrNameLst>
                                      </p:cBhvr>
                                      <p:to>
                                        <p:strVal val="visible"/>
                                      </p:to>
                                    </p:set>
                                    <p:anim calcmode="lin" valueType="num">
                                      <p:cBhvr additive="base">
                                        <p:cTn id="109" dur="500" fill="hold"/>
                                        <p:tgtEl>
                                          <p:spTgt spid="119"/>
                                        </p:tgtEl>
                                        <p:attrNameLst>
                                          <p:attrName>ppt_x</p:attrName>
                                        </p:attrNameLst>
                                      </p:cBhvr>
                                      <p:tavLst>
                                        <p:tav tm="0">
                                          <p:val>
                                            <p:strVal val="#ppt_x"/>
                                          </p:val>
                                        </p:tav>
                                        <p:tav tm="100000">
                                          <p:val>
                                            <p:strVal val="#ppt_x"/>
                                          </p:val>
                                        </p:tav>
                                      </p:tavLst>
                                    </p:anim>
                                    <p:anim calcmode="lin" valueType="num">
                                      <p:cBhvr additive="base">
                                        <p:cTn id="110" dur="500" fill="hold"/>
                                        <p:tgtEl>
                                          <p:spTgt spid="119"/>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20"/>
                                        </p:tgtEl>
                                        <p:attrNameLst>
                                          <p:attrName>style.visibility</p:attrName>
                                        </p:attrNameLst>
                                      </p:cBhvr>
                                      <p:to>
                                        <p:strVal val="visible"/>
                                      </p:to>
                                    </p:set>
                                    <p:anim calcmode="lin" valueType="num">
                                      <p:cBhvr additive="base">
                                        <p:cTn id="113" dur="500" fill="hold"/>
                                        <p:tgtEl>
                                          <p:spTgt spid="120"/>
                                        </p:tgtEl>
                                        <p:attrNameLst>
                                          <p:attrName>ppt_x</p:attrName>
                                        </p:attrNameLst>
                                      </p:cBhvr>
                                      <p:tavLst>
                                        <p:tav tm="0">
                                          <p:val>
                                            <p:strVal val="#ppt_x"/>
                                          </p:val>
                                        </p:tav>
                                        <p:tav tm="100000">
                                          <p:val>
                                            <p:strVal val="#ppt_x"/>
                                          </p:val>
                                        </p:tav>
                                      </p:tavLst>
                                    </p:anim>
                                    <p:anim calcmode="lin" valueType="num">
                                      <p:cBhvr additive="base">
                                        <p:cTn id="114" dur="500" fill="hold"/>
                                        <p:tgtEl>
                                          <p:spTgt spid="120"/>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21"/>
                                        </p:tgtEl>
                                        <p:attrNameLst>
                                          <p:attrName>style.visibility</p:attrName>
                                        </p:attrNameLst>
                                      </p:cBhvr>
                                      <p:to>
                                        <p:strVal val="visible"/>
                                      </p:to>
                                    </p:set>
                                    <p:anim calcmode="lin" valueType="num">
                                      <p:cBhvr additive="base">
                                        <p:cTn id="117" dur="500" fill="hold"/>
                                        <p:tgtEl>
                                          <p:spTgt spid="121"/>
                                        </p:tgtEl>
                                        <p:attrNameLst>
                                          <p:attrName>ppt_x</p:attrName>
                                        </p:attrNameLst>
                                      </p:cBhvr>
                                      <p:tavLst>
                                        <p:tav tm="0">
                                          <p:val>
                                            <p:strVal val="#ppt_x"/>
                                          </p:val>
                                        </p:tav>
                                        <p:tav tm="100000">
                                          <p:val>
                                            <p:strVal val="#ppt_x"/>
                                          </p:val>
                                        </p:tav>
                                      </p:tavLst>
                                    </p:anim>
                                    <p:anim calcmode="lin" valueType="num">
                                      <p:cBhvr additive="base">
                                        <p:cTn id="118" dur="500" fill="hold"/>
                                        <p:tgtEl>
                                          <p:spTgt spid="121"/>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additive="base">
                                        <p:cTn id="121" dur="500" fill="hold"/>
                                        <p:tgtEl>
                                          <p:spTgt spid="45"/>
                                        </p:tgtEl>
                                        <p:attrNameLst>
                                          <p:attrName>ppt_x</p:attrName>
                                        </p:attrNameLst>
                                      </p:cBhvr>
                                      <p:tavLst>
                                        <p:tav tm="0">
                                          <p:val>
                                            <p:strVal val="#ppt_x"/>
                                          </p:val>
                                        </p:tav>
                                        <p:tav tm="100000">
                                          <p:val>
                                            <p:strVal val="#ppt_x"/>
                                          </p:val>
                                        </p:tav>
                                      </p:tavLst>
                                    </p:anim>
                                    <p:anim calcmode="lin" valueType="num">
                                      <p:cBhvr additive="base">
                                        <p:cTn id="122" dur="500" fill="hold"/>
                                        <p:tgtEl>
                                          <p:spTgt spid="4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6"/>
                                        </p:tgtEl>
                                        <p:attrNameLst>
                                          <p:attrName>style.visibility</p:attrName>
                                        </p:attrNameLst>
                                      </p:cBhvr>
                                      <p:to>
                                        <p:strVal val="visible"/>
                                      </p:to>
                                    </p:set>
                                    <p:anim calcmode="lin" valueType="num">
                                      <p:cBhvr additive="base">
                                        <p:cTn id="125" dur="500" fill="hold"/>
                                        <p:tgtEl>
                                          <p:spTgt spid="46"/>
                                        </p:tgtEl>
                                        <p:attrNameLst>
                                          <p:attrName>ppt_x</p:attrName>
                                        </p:attrNameLst>
                                      </p:cBhvr>
                                      <p:tavLst>
                                        <p:tav tm="0">
                                          <p:val>
                                            <p:strVal val="#ppt_x"/>
                                          </p:val>
                                        </p:tav>
                                        <p:tav tm="100000">
                                          <p:val>
                                            <p:strVal val="#ppt_x"/>
                                          </p:val>
                                        </p:tav>
                                      </p:tavLst>
                                    </p:anim>
                                    <p:anim calcmode="lin" valueType="num">
                                      <p:cBhvr additive="base">
                                        <p:cTn id="1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4" grpId="0" animBg="1"/>
      <p:bldP spid="115" grpId="0"/>
      <p:bldP spid="116" grpId="0" animBg="1"/>
      <p:bldP spid="28" grpId="0" animBg="1"/>
      <p:bldP spid="100" grpId="0"/>
      <p:bldP spid="30" grpId="0" animBg="1"/>
      <p:bldP spid="36" grpId="0" animBg="1"/>
      <p:bldP spid="84" grpId="0" animBg="1"/>
      <p:bldP spid="86" grpId="0" animBg="1"/>
      <p:bldP spid="88" grpId="0" animBg="1"/>
      <p:bldP spid="90" grpId="0" animBg="1"/>
      <p:bldP spid="92" grpId="0" animBg="1"/>
      <p:bldP spid="94" grpId="0" animBg="1"/>
      <p:bldP spid="96" grpId="0" animBg="1"/>
      <p:bldP spid="98" grpId="0" animBg="1"/>
      <p:bldP spid="34"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2"/>
          <p:cNvSpPr>
            <a:spLocks noGrp="1"/>
          </p:cNvSpPr>
          <p:nvPr>
            <p:ph type="sldNum" sz="quarter" idx="10"/>
          </p:nvPr>
        </p:nvSpPr>
        <p:spPr/>
        <p:txBody>
          <a:bodyPr/>
          <a:lstStyle/>
          <a:p>
            <a:fld id="{D0BE6F14-FF48-0F4F-A8AA-2E3F25371E4A}" type="slidenum">
              <a:rPr lang="en-US" smtClean="0"/>
              <a:pPr/>
              <a:t>24</a:t>
            </a:fld>
            <a:endParaRPr lang="en-US"/>
          </a:p>
        </p:txBody>
      </p:sp>
      <p:sp>
        <p:nvSpPr>
          <p:cNvPr id="4" name="Footer Placeholder 3"/>
          <p:cNvSpPr>
            <a:spLocks noGrp="1"/>
          </p:cNvSpPr>
          <p:nvPr>
            <p:ph type="ftr" sz="quarter" idx="11"/>
          </p:nvPr>
        </p:nvSpPr>
        <p:spPr/>
        <p:txBody>
          <a:bodyPr/>
          <a:lstStyle/>
          <a:p>
            <a:r>
              <a:rPr lang="de-DE" smtClean="0"/>
              <a:t>Think 2018 / DOC ID / </a:t>
            </a:r>
            <a:r>
              <a:rPr lang="de-DE" dirty="0" err="1" smtClean="0"/>
              <a:t>Month</a:t>
            </a:r>
            <a:r>
              <a:rPr lang="de-DE" dirty="0" smtClean="0"/>
              <a:t> XX, 2018 / © 2018 IBM Corporation</a:t>
            </a:r>
            <a:endParaRPr lang="en-US" dirty="0"/>
          </a:p>
        </p:txBody>
      </p:sp>
      <p:sp>
        <p:nvSpPr>
          <p:cNvPr id="5" name="TextBox 4"/>
          <p:cNvSpPr txBox="1"/>
          <p:nvPr/>
        </p:nvSpPr>
        <p:spPr>
          <a:xfrm>
            <a:off x="730857" y="1275092"/>
            <a:ext cx="2186310" cy="229503"/>
          </a:xfrm>
          <a:prstGeom prst="rect">
            <a:avLst/>
          </a:prstGeom>
        </p:spPr>
        <p:txBody>
          <a:bodyPr vert="horz" wrap="none" lIns="68580" tIns="34290" rIns="68580" bIns="34290" rtlCol="0" anchor="t" anchorCtr="0">
            <a:noAutofit/>
          </a:bodyPr>
          <a:lstStyle/>
          <a:p>
            <a:pPr>
              <a:lnSpc>
                <a:spcPct val="90000"/>
              </a:lnSpc>
              <a:spcBef>
                <a:spcPts val="750"/>
              </a:spcBef>
            </a:pPr>
            <a:r>
              <a:rPr lang="en-US" sz="1400" dirty="0">
                <a:solidFill>
                  <a:schemeClr val="tx2">
                    <a:lumMod val="50000"/>
                  </a:schemeClr>
                </a:solidFill>
                <a:latin typeface="Helvetica Neue" charset="0"/>
                <a:ea typeface="Helvetica Neue" charset="0"/>
                <a:cs typeface="Helvetica Neue" charset="0"/>
              </a:rPr>
              <a:t>trained </a:t>
            </a:r>
            <a:r>
              <a:rPr lang="en-US" sz="1400" dirty="0" smtClean="0">
                <a:solidFill>
                  <a:schemeClr val="tx2">
                    <a:lumMod val="50000"/>
                  </a:schemeClr>
                </a:solidFill>
                <a:latin typeface="Helvetica Neue" charset="0"/>
                <a:ea typeface="Helvetica Neue" charset="0"/>
                <a:cs typeface="Helvetica Neue" charset="0"/>
              </a:rPr>
              <a:t>models + artifacts</a:t>
            </a:r>
            <a:endParaRPr lang="en-US" sz="1400" dirty="0">
              <a:solidFill>
                <a:schemeClr val="tx2">
                  <a:lumMod val="50000"/>
                </a:schemeClr>
              </a:solidFill>
              <a:latin typeface="Helvetica Neue" charset="0"/>
              <a:ea typeface="Helvetica Neue" charset="0"/>
              <a:cs typeface="Helvetica Neue" charset="0"/>
            </a:endParaRPr>
          </a:p>
        </p:txBody>
      </p:sp>
      <p:sp>
        <p:nvSpPr>
          <p:cNvPr id="6" name="Cube 5"/>
          <p:cNvSpPr/>
          <p:nvPr/>
        </p:nvSpPr>
        <p:spPr>
          <a:xfrm rot="16200000">
            <a:off x="1394747" y="1847292"/>
            <a:ext cx="313901" cy="866519"/>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7" name="Cube 6"/>
          <p:cNvSpPr/>
          <p:nvPr/>
        </p:nvSpPr>
        <p:spPr>
          <a:xfrm rot="16200000">
            <a:off x="1288410" y="2021449"/>
            <a:ext cx="253562" cy="254667"/>
          </a:xfrm>
          <a:prstGeom prst="cube">
            <a:avLst>
              <a:gd name="adj" fmla="val 24161"/>
            </a:avLst>
          </a:prstGeom>
          <a:solidFill>
            <a:srgbClr val="BE84E8"/>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 name="Title 1"/>
          <p:cNvSpPr txBox="1">
            <a:spLocks/>
          </p:cNvSpPr>
          <p:nvPr/>
        </p:nvSpPr>
        <p:spPr>
          <a:xfrm>
            <a:off x="256449" y="163554"/>
            <a:ext cx="7860725" cy="3762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r>
              <a:rPr lang="en-US" sz="2000" dirty="0" smtClean="0">
                <a:solidFill>
                  <a:schemeClr val="tx1"/>
                </a:solidFill>
                <a:latin typeface="Helvetica Neue Medium" charset="0"/>
                <a:ea typeface="Helvetica Neue Medium" charset="0"/>
                <a:cs typeface="Helvetica Neue Medium" charset="0"/>
              </a:rPr>
              <a:t>Experiment assistance manages and archives training progress</a:t>
            </a:r>
            <a:endParaRPr lang="en-US" sz="2000" dirty="0">
              <a:solidFill>
                <a:schemeClr val="tx1"/>
              </a:solidFill>
              <a:latin typeface="Helvetica Neue Medium" charset="0"/>
              <a:ea typeface="Helvetica Neue Medium" charset="0"/>
              <a:cs typeface="Helvetica Neue Medium" charset="0"/>
            </a:endParaRPr>
          </a:p>
        </p:txBody>
      </p:sp>
      <p:sp>
        <p:nvSpPr>
          <p:cNvPr id="9" name="Can 8"/>
          <p:cNvSpPr/>
          <p:nvPr/>
        </p:nvSpPr>
        <p:spPr>
          <a:xfrm>
            <a:off x="1636213" y="2031741"/>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10" name="Cube 9"/>
          <p:cNvSpPr/>
          <p:nvPr/>
        </p:nvSpPr>
        <p:spPr>
          <a:xfrm rot="16200000">
            <a:off x="532757" y="1847292"/>
            <a:ext cx="313901" cy="866519"/>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1" name="Can 10"/>
          <p:cNvSpPr/>
          <p:nvPr/>
        </p:nvSpPr>
        <p:spPr>
          <a:xfrm>
            <a:off x="817004" y="2031741"/>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12" name="Cube 11"/>
          <p:cNvSpPr/>
          <p:nvPr/>
        </p:nvSpPr>
        <p:spPr>
          <a:xfrm rot="16200000">
            <a:off x="458640" y="2026412"/>
            <a:ext cx="253562" cy="254667"/>
          </a:xfrm>
          <a:prstGeom prst="cube">
            <a:avLst>
              <a:gd name="adj" fmla="val 24161"/>
            </a:avLst>
          </a:prstGeom>
          <a:solidFill>
            <a:srgbClr val="FFC000"/>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3" name="Cube 12"/>
          <p:cNvSpPr/>
          <p:nvPr/>
        </p:nvSpPr>
        <p:spPr>
          <a:xfrm rot="16200000">
            <a:off x="1674444" y="2123210"/>
            <a:ext cx="313901" cy="866519"/>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4" name="Can 13"/>
          <p:cNvSpPr/>
          <p:nvPr/>
        </p:nvSpPr>
        <p:spPr>
          <a:xfrm>
            <a:off x="1915910" y="2307658"/>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15" name="Cube 14"/>
          <p:cNvSpPr/>
          <p:nvPr/>
        </p:nvSpPr>
        <p:spPr>
          <a:xfrm rot="16200000">
            <a:off x="812454" y="2123210"/>
            <a:ext cx="313901" cy="866519"/>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6" name="Can 15"/>
          <p:cNvSpPr/>
          <p:nvPr/>
        </p:nvSpPr>
        <p:spPr>
          <a:xfrm>
            <a:off x="1096701" y="2307658"/>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17" name="Cube 16"/>
          <p:cNvSpPr/>
          <p:nvPr/>
        </p:nvSpPr>
        <p:spPr>
          <a:xfrm rot="16200000">
            <a:off x="1592787" y="2304538"/>
            <a:ext cx="253562" cy="254667"/>
          </a:xfrm>
          <a:prstGeom prst="cube">
            <a:avLst>
              <a:gd name="adj" fmla="val 24161"/>
            </a:avLst>
          </a:prstGeom>
          <a:solidFill>
            <a:schemeClr val="accent5">
              <a:lumMod val="60000"/>
              <a:lumOff val="40000"/>
            </a:schemeClr>
          </a:solidFill>
          <a:ln>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8" name="Cube 17"/>
          <p:cNvSpPr/>
          <p:nvPr/>
        </p:nvSpPr>
        <p:spPr>
          <a:xfrm rot="16200000">
            <a:off x="731710" y="2303871"/>
            <a:ext cx="253562" cy="254667"/>
          </a:xfrm>
          <a:prstGeom prst="cube">
            <a:avLst>
              <a:gd name="adj" fmla="val 24161"/>
            </a:avLst>
          </a:prstGeom>
          <a:solidFill>
            <a:srgbClr val="A9F061"/>
          </a:solidFill>
          <a:ln>
            <a:solidFill>
              <a:srgbClr val="00B05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9" name="Cube 18"/>
          <p:cNvSpPr/>
          <p:nvPr/>
        </p:nvSpPr>
        <p:spPr>
          <a:xfrm rot="16200000">
            <a:off x="2256737" y="1847292"/>
            <a:ext cx="313901" cy="866519"/>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0" name="Can 19"/>
          <p:cNvSpPr/>
          <p:nvPr/>
        </p:nvSpPr>
        <p:spPr>
          <a:xfrm>
            <a:off x="2498203" y="2031741"/>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21" name="Cube 20"/>
          <p:cNvSpPr/>
          <p:nvPr/>
        </p:nvSpPr>
        <p:spPr>
          <a:xfrm rot="16200000">
            <a:off x="2536434" y="2123210"/>
            <a:ext cx="313901" cy="866519"/>
          </a:xfrm>
          <a:prstGeom prst="cube">
            <a:avLst>
              <a:gd name="adj" fmla="val 60842"/>
            </a:avLst>
          </a:prstGeom>
          <a:solidFill>
            <a:schemeClr val="bg2"/>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2" name="Can 21"/>
          <p:cNvSpPr/>
          <p:nvPr/>
        </p:nvSpPr>
        <p:spPr>
          <a:xfrm>
            <a:off x="2777900" y="2307658"/>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23" name="Cube 22"/>
          <p:cNvSpPr/>
          <p:nvPr/>
        </p:nvSpPr>
        <p:spPr>
          <a:xfrm rot="16200000">
            <a:off x="2441535" y="2302354"/>
            <a:ext cx="253562" cy="254667"/>
          </a:xfrm>
          <a:prstGeom prst="cube">
            <a:avLst>
              <a:gd name="adj" fmla="val 24161"/>
            </a:avLst>
          </a:prstGeom>
          <a:solidFill>
            <a:schemeClr val="accent3">
              <a:lumMod val="40000"/>
              <a:lumOff val="60000"/>
            </a:schemeClr>
          </a:solidFill>
          <a:ln>
            <a:solidFill>
              <a:schemeClr val="accent3"/>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4" name="Cube 23"/>
          <p:cNvSpPr/>
          <p:nvPr/>
        </p:nvSpPr>
        <p:spPr>
          <a:xfrm rot="16200000">
            <a:off x="2159574" y="2026411"/>
            <a:ext cx="253562" cy="254667"/>
          </a:xfrm>
          <a:prstGeom prst="cube">
            <a:avLst>
              <a:gd name="adj" fmla="val 24161"/>
            </a:avLst>
          </a:prstGeom>
          <a:solidFill>
            <a:srgbClr val="A9F061"/>
          </a:solidFill>
          <a:ln>
            <a:solidFill>
              <a:srgbClr val="00B05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5" name="Can 24"/>
          <p:cNvSpPr/>
          <p:nvPr/>
        </p:nvSpPr>
        <p:spPr>
          <a:xfrm>
            <a:off x="3927230" y="1622310"/>
            <a:ext cx="1932881" cy="1091110"/>
          </a:xfrm>
          <a:prstGeom prst="can">
            <a:avLst>
              <a:gd name="adj" fmla="val 30063"/>
            </a:avLst>
          </a:prstGeom>
          <a:solidFill>
            <a:schemeClr val="bg2"/>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26" name="Cube 25"/>
          <p:cNvSpPr/>
          <p:nvPr/>
        </p:nvSpPr>
        <p:spPr>
          <a:xfrm rot="16200000">
            <a:off x="4672192" y="2326850"/>
            <a:ext cx="221294" cy="222258"/>
          </a:xfrm>
          <a:prstGeom prst="cube">
            <a:avLst>
              <a:gd name="adj" fmla="val 24161"/>
            </a:avLst>
          </a:prstGeom>
          <a:solidFill>
            <a:srgbClr val="A9F061"/>
          </a:solidFill>
          <a:ln>
            <a:solidFill>
              <a:srgbClr val="00B05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7" name="Cube 26"/>
          <p:cNvSpPr/>
          <p:nvPr/>
        </p:nvSpPr>
        <p:spPr>
          <a:xfrm rot="16200000">
            <a:off x="4380269" y="2333675"/>
            <a:ext cx="221294" cy="222258"/>
          </a:xfrm>
          <a:prstGeom prst="cube">
            <a:avLst>
              <a:gd name="adj" fmla="val 24161"/>
            </a:avLst>
          </a:prstGeom>
          <a:solidFill>
            <a:srgbClr val="FFC000"/>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8" name="Cube 27"/>
          <p:cNvSpPr/>
          <p:nvPr/>
        </p:nvSpPr>
        <p:spPr>
          <a:xfrm rot="16200000">
            <a:off x="4082932" y="2332821"/>
            <a:ext cx="221294" cy="222258"/>
          </a:xfrm>
          <a:prstGeom prst="cube">
            <a:avLst>
              <a:gd name="adj" fmla="val 24161"/>
            </a:avLst>
          </a:prstGeom>
          <a:solidFill>
            <a:schemeClr val="accent5">
              <a:lumMod val="60000"/>
              <a:lumOff val="40000"/>
            </a:schemeClr>
          </a:solidFill>
          <a:ln>
            <a:solidFill>
              <a:schemeClr val="accent5">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9" name="Cube 28"/>
          <p:cNvSpPr/>
          <p:nvPr/>
        </p:nvSpPr>
        <p:spPr>
          <a:xfrm rot="16200000">
            <a:off x="4664488" y="2069725"/>
            <a:ext cx="221294" cy="222258"/>
          </a:xfrm>
          <a:prstGeom prst="cube">
            <a:avLst>
              <a:gd name="adj" fmla="val 24161"/>
            </a:avLst>
          </a:prstGeom>
          <a:solidFill>
            <a:schemeClr val="accent3">
              <a:lumMod val="40000"/>
              <a:lumOff val="60000"/>
            </a:schemeClr>
          </a:solidFill>
          <a:ln>
            <a:solidFill>
              <a:schemeClr val="accent3"/>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0" name="Cube 29"/>
          <p:cNvSpPr/>
          <p:nvPr/>
        </p:nvSpPr>
        <p:spPr>
          <a:xfrm rot="16200000">
            <a:off x="4367987" y="2074688"/>
            <a:ext cx="221294" cy="222258"/>
          </a:xfrm>
          <a:prstGeom prst="cube">
            <a:avLst>
              <a:gd name="adj" fmla="val 24161"/>
            </a:avLst>
          </a:prstGeom>
          <a:solidFill>
            <a:srgbClr val="BE84E8"/>
          </a:solidFill>
          <a:ln>
            <a:solidFill>
              <a:schemeClr val="accent6">
                <a:lumMod val="75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1" name="Cube 30"/>
          <p:cNvSpPr/>
          <p:nvPr/>
        </p:nvSpPr>
        <p:spPr>
          <a:xfrm rot="16200000">
            <a:off x="4075763" y="2079649"/>
            <a:ext cx="221295" cy="222259"/>
          </a:xfrm>
          <a:prstGeom prst="cube">
            <a:avLst>
              <a:gd name="adj" fmla="val 24161"/>
            </a:avLst>
          </a:prstGeom>
          <a:solidFill>
            <a:srgbClr val="A9F061"/>
          </a:solidFill>
          <a:ln>
            <a:solidFill>
              <a:srgbClr val="00B05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3" name="Can 32"/>
          <p:cNvSpPr/>
          <p:nvPr/>
        </p:nvSpPr>
        <p:spPr>
          <a:xfrm>
            <a:off x="5060277" y="2325664"/>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34" name="Can 33"/>
          <p:cNvSpPr/>
          <p:nvPr/>
        </p:nvSpPr>
        <p:spPr>
          <a:xfrm>
            <a:off x="5060277" y="2061178"/>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35" name="Can 34"/>
          <p:cNvSpPr/>
          <p:nvPr/>
        </p:nvSpPr>
        <p:spPr>
          <a:xfrm>
            <a:off x="5312602" y="2325664"/>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36" name="Can 35"/>
          <p:cNvSpPr/>
          <p:nvPr/>
        </p:nvSpPr>
        <p:spPr>
          <a:xfrm>
            <a:off x="5312602" y="2061178"/>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37" name="Can 36"/>
          <p:cNvSpPr/>
          <p:nvPr/>
        </p:nvSpPr>
        <p:spPr>
          <a:xfrm>
            <a:off x="5582550" y="2325664"/>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38" name="Can 37"/>
          <p:cNvSpPr/>
          <p:nvPr/>
        </p:nvSpPr>
        <p:spPr>
          <a:xfrm>
            <a:off x="5582550" y="2061178"/>
            <a:ext cx="152400" cy="222962"/>
          </a:xfrm>
          <a:prstGeom prst="can">
            <a:avLst/>
          </a:prstGeom>
          <a:solidFill>
            <a:schemeClr val="accent1">
              <a:lumMod val="20000"/>
              <a:lumOff val="80000"/>
            </a:schemeClr>
          </a:solidFill>
          <a:ln w="9525" cap="flat">
            <a:solidFill>
              <a:schemeClr val="accent2"/>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41" name="Title 1"/>
          <p:cNvSpPr txBox="1">
            <a:spLocks/>
          </p:cNvSpPr>
          <p:nvPr/>
        </p:nvSpPr>
        <p:spPr>
          <a:xfrm>
            <a:off x="256446" y="568728"/>
            <a:ext cx="6669139" cy="470201"/>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r>
              <a:rPr lang="en-US" sz="1600" dirty="0" smtClean="0">
                <a:solidFill>
                  <a:schemeClr val="tx1"/>
                </a:solidFill>
                <a:latin typeface="Helvetica Neue Light" charset="0"/>
                <a:ea typeface="Helvetica Neue Light" charset="0"/>
                <a:cs typeface="Helvetica Neue Light" charset="0"/>
              </a:rPr>
              <a:t>Monitor training progress and compare model performance in real-time</a:t>
            </a:r>
            <a:endParaRPr lang="en-US" sz="1600" dirty="0">
              <a:solidFill>
                <a:schemeClr val="tx1"/>
              </a:solidFill>
              <a:latin typeface="Helvetica Neue Light" charset="0"/>
              <a:ea typeface="Helvetica Neue Light" charset="0"/>
              <a:cs typeface="Helvetica Neue Light" charset="0"/>
            </a:endParaRPr>
          </a:p>
        </p:txBody>
      </p:sp>
      <p:sp>
        <p:nvSpPr>
          <p:cNvPr id="54" name="Right Arrow 53"/>
          <p:cNvSpPr/>
          <p:nvPr/>
        </p:nvSpPr>
        <p:spPr>
          <a:xfrm>
            <a:off x="3164843" y="2263716"/>
            <a:ext cx="647397" cy="215440"/>
          </a:xfrm>
          <a:prstGeom prst="rightArrow">
            <a:avLst/>
          </a:prstGeom>
          <a:solidFill>
            <a:schemeClr val="bg2">
              <a:lumMod val="95000"/>
            </a:schemeClr>
          </a:solidFill>
          <a:ln w="19050" cap="flat">
            <a:solidFill>
              <a:schemeClr val="bg2">
                <a:lumMod val="65000"/>
              </a:schemeClr>
            </a:solidFill>
            <a:prstDash val="solid"/>
            <a:round/>
            <a:tailEnd type="none" w="lg" len="lg"/>
          </a:ln>
          <a:effectLst/>
          <a:sp3d/>
        </p:spPr>
        <p:style>
          <a:lnRef idx="0">
            <a:scrgbClr r="0" g="0" b="0"/>
          </a:lnRef>
          <a:fillRef idx="0">
            <a:scrgbClr r="0" g="0" b="0"/>
          </a:fillRef>
          <a:effectRef idx="0">
            <a:scrgbClr r="0" g="0" b="0"/>
          </a:effectRef>
          <a:fontRef idx="none"/>
        </p:style>
        <p:txBody>
          <a:bodyPr rtlCol="0" anchor="ctr"/>
          <a:lstStyle/>
          <a:p>
            <a:pPr algn="ctr"/>
            <a:endParaRPr lang="en-US" sz="1013"/>
          </a:p>
        </p:txBody>
      </p:sp>
      <p:sp>
        <p:nvSpPr>
          <p:cNvPr id="55" name="TextBox 54"/>
          <p:cNvSpPr txBox="1"/>
          <p:nvPr/>
        </p:nvSpPr>
        <p:spPr>
          <a:xfrm>
            <a:off x="4228770" y="1636162"/>
            <a:ext cx="1329799" cy="249807"/>
          </a:xfrm>
          <a:prstGeom prst="rect">
            <a:avLst/>
          </a:prstGeom>
        </p:spPr>
        <p:txBody>
          <a:bodyPr vert="horz" wrap="none" lIns="68580" tIns="34290" rIns="68580" bIns="34290" rtlCol="0" anchor="t" anchorCtr="0">
            <a:noAutofit/>
          </a:bodyPr>
          <a:lstStyle/>
          <a:p>
            <a:pPr algn="ctr">
              <a:spcBef>
                <a:spcPts val="150"/>
              </a:spcBef>
            </a:pPr>
            <a:r>
              <a:rPr lang="en-US" sz="1200" dirty="0" smtClean="0">
                <a:solidFill>
                  <a:schemeClr val="tx2">
                    <a:lumMod val="25000"/>
                  </a:schemeClr>
                </a:solidFill>
                <a:latin typeface="Helvetica Neue Thin" charset="0"/>
                <a:ea typeface="Helvetica Neue Thin" charset="0"/>
                <a:cs typeface="Helvetica Neue Thin" charset="0"/>
              </a:rPr>
              <a:t>Cloud Object Storage</a:t>
            </a:r>
            <a:endParaRPr lang="en-US" sz="1200" dirty="0">
              <a:solidFill>
                <a:schemeClr val="tx2">
                  <a:lumMod val="25000"/>
                </a:schemeClr>
              </a:solidFill>
              <a:latin typeface="Helvetica Neue Thin" charset="0"/>
              <a:ea typeface="Helvetica Neue Thin" charset="0"/>
              <a:cs typeface="Helvetica Neue Thin" charset="0"/>
            </a:endParaRPr>
          </a:p>
        </p:txBody>
      </p:sp>
      <p:cxnSp>
        <p:nvCxnSpPr>
          <p:cNvPr id="40" name="Straight Arrow Connector 39"/>
          <p:cNvCxnSpPr/>
          <p:nvPr/>
        </p:nvCxnSpPr>
        <p:spPr>
          <a:xfrm>
            <a:off x="1406776" y="1504596"/>
            <a:ext cx="3215" cy="459370"/>
          </a:xfrm>
          <a:prstGeom prst="straightConnector1">
            <a:avLst/>
          </a:prstGeom>
          <a:ln w="19050">
            <a:solidFill>
              <a:schemeClr val="tx2">
                <a:lumMod val="50000"/>
              </a:schemeClr>
            </a:solidFill>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745455" y="1533613"/>
            <a:ext cx="629878" cy="454907"/>
          </a:xfrm>
          <a:prstGeom prst="straightConnector1">
            <a:avLst/>
          </a:prstGeom>
          <a:ln w="19050">
            <a:solidFill>
              <a:schemeClr val="tx2">
                <a:lumMod val="50000"/>
              </a:schemeClr>
            </a:solidFill>
            <a:headEnd type="none"/>
            <a:tailEnd type="stealth" w="lg" len="lg"/>
          </a:ln>
          <a:effectLst/>
        </p:spPr>
        <p:style>
          <a:lnRef idx="2">
            <a:schemeClr val="accent1"/>
          </a:lnRef>
          <a:fillRef idx="0">
            <a:schemeClr val="accent1"/>
          </a:fillRef>
          <a:effectRef idx="1">
            <a:schemeClr val="accent1"/>
          </a:effectRef>
          <a:fontRef idx="minor">
            <a:schemeClr val="tx1"/>
          </a:fontRef>
        </p:style>
      </p:cxnSp>
      <p:pic>
        <p:nvPicPr>
          <p:cNvPr id="47" name="Picture 46"/>
          <p:cNvPicPr>
            <a:picLocks noChangeAspect="1"/>
          </p:cNvPicPr>
          <p:nvPr/>
        </p:nvPicPr>
        <p:blipFill>
          <a:blip r:embed="rId2"/>
          <a:stretch>
            <a:fillRect/>
          </a:stretch>
        </p:blipFill>
        <p:spPr>
          <a:xfrm>
            <a:off x="1558981" y="3070764"/>
            <a:ext cx="316055" cy="316055"/>
          </a:xfrm>
          <a:prstGeom prst="rect">
            <a:avLst/>
          </a:prstGeom>
        </p:spPr>
      </p:pic>
      <p:sp>
        <p:nvSpPr>
          <p:cNvPr id="48" name="TextBox 47"/>
          <p:cNvSpPr txBox="1"/>
          <p:nvPr/>
        </p:nvSpPr>
        <p:spPr>
          <a:xfrm>
            <a:off x="1896140" y="3127055"/>
            <a:ext cx="2186310" cy="229503"/>
          </a:xfrm>
          <a:prstGeom prst="rect">
            <a:avLst/>
          </a:prstGeom>
        </p:spPr>
        <p:txBody>
          <a:bodyPr vert="horz" wrap="none" lIns="68580" tIns="34290" rIns="68580" bIns="34290" rtlCol="0" anchor="t" anchorCtr="0">
            <a:noAutofit/>
          </a:bodyPr>
          <a:lstStyle/>
          <a:p>
            <a:pPr>
              <a:lnSpc>
                <a:spcPct val="90000"/>
              </a:lnSpc>
              <a:spcBef>
                <a:spcPts val="750"/>
              </a:spcBef>
            </a:pPr>
            <a:r>
              <a:rPr lang="en-US" sz="1400" dirty="0" smtClean="0">
                <a:solidFill>
                  <a:schemeClr val="tx2">
                    <a:lumMod val="50000"/>
                  </a:schemeClr>
                </a:solidFill>
                <a:latin typeface="Helvetica Neue" charset="0"/>
                <a:ea typeface="Helvetica Neue" charset="0"/>
                <a:cs typeface="Helvetica Neue" charset="0"/>
              </a:rPr>
              <a:t>Experiment Assistant</a:t>
            </a:r>
            <a:endParaRPr lang="en-US" sz="1400" dirty="0">
              <a:solidFill>
                <a:schemeClr val="tx2">
                  <a:lumMod val="50000"/>
                </a:schemeClr>
              </a:solidFill>
              <a:latin typeface="Helvetica Neue" charset="0"/>
              <a:ea typeface="Helvetica Neue" charset="0"/>
              <a:cs typeface="Helvetica Neue" charset="0"/>
            </a:endParaRPr>
          </a:p>
        </p:txBody>
      </p:sp>
      <p:sp>
        <p:nvSpPr>
          <p:cNvPr id="43" name="Left Brace 42"/>
          <p:cNvSpPr/>
          <p:nvPr/>
        </p:nvSpPr>
        <p:spPr>
          <a:xfrm rot="16200000">
            <a:off x="3034865" y="246271"/>
            <a:ext cx="272770" cy="5377721"/>
          </a:xfrm>
          <a:prstGeom prst="leftBrace">
            <a:avLst>
              <a:gd name="adj1" fmla="val 8333"/>
              <a:gd name="adj2" fmla="val 29133"/>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Content Placeholder 5"/>
          <p:cNvSpPr txBox="1">
            <a:spLocks/>
          </p:cNvSpPr>
          <p:nvPr/>
        </p:nvSpPr>
        <p:spPr>
          <a:xfrm>
            <a:off x="5927529" y="3799734"/>
            <a:ext cx="2576221" cy="58023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Compare Model Performance</a:t>
            </a:r>
            <a:endParaRPr lang="en-US" dirty="0"/>
          </a:p>
        </p:txBody>
      </p:sp>
      <p:sp>
        <p:nvSpPr>
          <p:cNvPr id="51" name="Content Placeholder 7"/>
          <p:cNvSpPr txBox="1">
            <a:spLocks/>
          </p:cNvSpPr>
          <p:nvPr/>
        </p:nvSpPr>
        <p:spPr>
          <a:xfrm>
            <a:off x="5553506" y="3252422"/>
            <a:ext cx="2719345" cy="461260"/>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Monitor Training in Real-Time</a:t>
            </a:r>
            <a:endParaRPr lang="en-US" dirty="0"/>
          </a:p>
        </p:txBody>
      </p:sp>
      <p:pic>
        <p:nvPicPr>
          <p:cNvPr id="52" name="Picture 51"/>
          <p:cNvPicPr>
            <a:picLocks noChangeAspect="1"/>
          </p:cNvPicPr>
          <p:nvPr/>
        </p:nvPicPr>
        <p:blipFill>
          <a:blip r:embed="rId3"/>
          <a:stretch>
            <a:fillRect/>
          </a:stretch>
        </p:blipFill>
        <p:spPr>
          <a:xfrm>
            <a:off x="4032383" y="3301777"/>
            <a:ext cx="1470653" cy="908826"/>
          </a:xfrm>
          <a:prstGeom prst="rect">
            <a:avLst/>
          </a:prstGeom>
          <a:ln>
            <a:solidFill>
              <a:schemeClr val="bg1">
                <a:lumMod val="65000"/>
              </a:schemeClr>
            </a:solidFill>
          </a:ln>
        </p:spPr>
      </p:pic>
      <p:pic>
        <p:nvPicPr>
          <p:cNvPr id="53" name="Picture 52"/>
          <p:cNvPicPr>
            <a:picLocks noChangeAspect="1"/>
          </p:cNvPicPr>
          <p:nvPr/>
        </p:nvPicPr>
        <p:blipFill>
          <a:blip r:embed="rId4"/>
          <a:stretch>
            <a:fillRect/>
          </a:stretch>
        </p:blipFill>
        <p:spPr>
          <a:xfrm>
            <a:off x="4297539" y="3610519"/>
            <a:ext cx="1562571" cy="1092576"/>
          </a:xfrm>
          <a:prstGeom prst="rect">
            <a:avLst/>
          </a:prstGeom>
          <a:ln>
            <a:solidFill>
              <a:schemeClr val="bg1">
                <a:lumMod val="65000"/>
              </a:schemeClr>
            </a:solidFill>
          </a:ln>
        </p:spPr>
      </p:pic>
      <p:cxnSp>
        <p:nvCxnSpPr>
          <p:cNvPr id="46" name="Elbow Connector 45"/>
          <p:cNvCxnSpPr/>
          <p:nvPr/>
        </p:nvCxnSpPr>
        <p:spPr>
          <a:xfrm rot="16200000" flipH="1">
            <a:off x="2849022" y="2572829"/>
            <a:ext cx="367828" cy="1998894"/>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00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0-#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0-#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0-#ppt_w/2"/>
                                          </p:val>
                                        </p:tav>
                                        <p:tav tm="100000">
                                          <p:val>
                                            <p:strVal val="#ppt_x"/>
                                          </p:val>
                                        </p:tav>
                                      </p:tavLst>
                                    </p:anim>
                                    <p:anim calcmode="lin" valueType="num">
                                      <p:cBhvr additive="base">
                                        <p:cTn id="44" dur="50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0-#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0-#ppt_w/2"/>
                                          </p:val>
                                        </p:tav>
                                        <p:tav tm="100000">
                                          <p:val>
                                            <p:strVal val="#ppt_x"/>
                                          </p:val>
                                        </p:tav>
                                      </p:tavLst>
                                    </p:anim>
                                    <p:anim calcmode="lin" valueType="num">
                                      <p:cBhvr additive="base">
                                        <p:cTn id="56" dur="500" fill="hold"/>
                                        <p:tgtEl>
                                          <p:spTgt spid="3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0-#ppt_w/2"/>
                                          </p:val>
                                        </p:tav>
                                        <p:tav tm="100000">
                                          <p:val>
                                            <p:strVal val="#ppt_x"/>
                                          </p:val>
                                        </p:tav>
                                      </p:tavLst>
                                    </p:anim>
                                    <p:anim calcmode="lin" valueType="num">
                                      <p:cBhvr additive="base">
                                        <p:cTn id="60" dur="500" fill="hold"/>
                                        <p:tgtEl>
                                          <p:spTgt spid="5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fill="hold"/>
                                        <p:tgtEl>
                                          <p:spTgt spid="55"/>
                                        </p:tgtEl>
                                        <p:attrNameLst>
                                          <p:attrName>ppt_x</p:attrName>
                                        </p:attrNameLst>
                                      </p:cBhvr>
                                      <p:tavLst>
                                        <p:tav tm="0">
                                          <p:val>
                                            <p:strVal val="0-#ppt_w/2"/>
                                          </p:val>
                                        </p:tav>
                                        <p:tav tm="100000">
                                          <p:val>
                                            <p:strVal val="#ppt_x"/>
                                          </p:val>
                                        </p:tav>
                                      </p:tavLst>
                                    </p:anim>
                                    <p:anim calcmode="lin" valueType="num">
                                      <p:cBhvr additive="base">
                                        <p:cTn id="64"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1"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ppt_y"/>
                                          </p:val>
                                        </p:tav>
                                        <p:tav tm="100000">
                                          <p:val>
                                            <p:strVal val="#ppt_y"/>
                                          </p:val>
                                        </p:tav>
                                      </p:tavLst>
                                    </p:anim>
                                  </p:childTnLst>
                                </p:cTn>
                              </p:par>
                              <p:par>
                                <p:cTn id="71" presetID="2" presetClass="entr" presetSubtype="8" fill="hold" grpId="1"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0-#ppt_w/2"/>
                                          </p:val>
                                        </p:tav>
                                        <p:tav tm="100000">
                                          <p:val>
                                            <p:strVal val="#ppt_x"/>
                                          </p:val>
                                        </p:tav>
                                      </p:tavLst>
                                    </p:anim>
                                    <p:anim calcmode="lin" valueType="num">
                                      <p:cBhvr additive="base">
                                        <p:cTn id="74" dur="500" fill="hold"/>
                                        <p:tgtEl>
                                          <p:spTgt spid="26"/>
                                        </p:tgtEl>
                                        <p:attrNameLst>
                                          <p:attrName>ppt_y</p:attrName>
                                        </p:attrNameLst>
                                      </p:cBhvr>
                                      <p:tavLst>
                                        <p:tav tm="0">
                                          <p:val>
                                            <p:strVal val="#ppt_y"/>
                                          </p:val>
                                        </p:tav>
                                        <p:tav tm="100000">
                                          <p:val>
                                            <p:strVal val="#ppt_y"/>
                                          </p:val>
                                        </p:tav>
                                      </p:tavLst>
                                    </p:anim>
                                  </p:childTnLst>
                                </p:cTn>
                              </p:par>
                              <p:par>
                                <p:cTn id="75" presetID="2" presetClass="entr" presetSubtype="8" fill="hold" grpId="1"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0-#ppt_w/2"/>
                                          </p:val>
                                        </p:tav>
                                        <p:tav tm="100000">
                                          <p:val>
                                            <p:strVal val="#ppt_x"/>
                                          </p:val>
                                        </p:tav>
                                      </p:tavLst>
                                    </p:anim>
                                    <p:anim calcmode="lin" valueType="num">
                                      <p:cBhvr additive="base">
                                        <p:cTn id="78" dur="500" fill="hold"/>
                                        <p:tgtEl>
                                          <p:spTgt spid="27"/>
                                        </p:tgtEl>
                                        <p:attrNameLst>
                                          <p:attrName>ppt_y</p:attrName>
                                        </p:attrNameLst>
                                      </p:cBhvr>
                                      <p:tavLst>
                                        <p:tav tm="0">
                                          <p:val>
                                            <p:strVal val="#ppt_y"/>
                                          </p:val>
                                        </p:tav>
                                        <p:tav tm="100000">
                                          <p:val>
                                            <p:strVal val="#ppt_y"/>
                                          </p:val>
                                        </p:tav>
                                      </p:tavLst>
                                    </p:anim>
                                  </p:childTnLst>
                                </p:cTn>
                              </p:par>
                              <p:par>
                                <p:cTn id="79" presetID="2" presetClass="entr" presetSubtype="8" fill="hold" grpId="1" nodeType="with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additive="base">
                                        <p:cTn id="81" dur="500" fill="hold"/>
                                        <p:tgtEl>
                                          <p:spTgt spid="28"/>
                                        </p:tgtEl>
                                        <p:attrNameLst>
                                          <p:attrName>ppt_x</p:attrName>
                                        </p:attrNameLst>
                                      </p:cBhvr>
                                      <p:tavLst>
                                        <p:tav tm="0">
                                          <p:val>
                                            <p:strVal val="0-#ppt_w/2"/>
                                          </p:val>
                                        </p:tav>
                                        <p:tav tm="100000">
                                          <p:val>
                                            <p:strVal val="#ppt_x"/>
                                          </p:val>
                                        </p:tav>
                                      </p:tavLst>
                                    </p:anim>
                                    <p:anim calcmode="lin" valueType="num">
                                      <p:cBhvr additive="base">
                                        <p:cTn id="82" dur="500" fill="hold"/>
                                        <p:tgtEl>
                                          <p:spTgt spid="28"/>
                                        </p:tgtEl>
                                        <p:attrNameLst>
                                          <p:attrName>ppt_y</p:attrName>
                                        </p:attrNameLst>
                                      </p:cBhvr>
                                      <p:tavLst>
                                        <p:tav tm="0">
                                          <p:val>
                                            <p:strVal val="#ppt_y"/>
                                          </p:val>
                                        </p:tav>
                                        <p:tav tm="100000">
                                          <p:val>
                                            <p:strVal val="#ppt_y"/>
                                          </p:val>
                                        </p:tav>
                                      </p:tavLst>
                                    </p:anim>
                                  </p:childTnLst>
                                </p:cTn>
                              </p:par>
                              <p:par>
                                <p:cTn id="83" presetID="2" presetClass="entr" presetSubtype="8" fill="hold" grpId="1" nodeType="with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fill="hold"/>
                                        <p:tgtEl>
                                          <p:spTgt spid="29"/>
                                        </p:tgtEl>
                                        <p:attrNameLst>
                                          <p:attrName>ppt_x</p:attrName>
                                        </p:attrNameLst>
                                      </p:cBhvr>
                                      <p:tavLst>
                                        <p:tav tm="0">
                                          <p:val>
                                            <p:strVal val="0-#ppt_w/2"/>
                                          </p:val>
                                        </p:tav>
                                        <p:tav tm="100000">
                                          <p:val>
                                            <p:strVal val="#ppt_x"/>
                                          </p:val>
                                        </p:tav>
                                      </p:tavLst>
                                    </p:anim>
                                    <p:anim calcmode="lin" valueType="num">
                                      <p:cBhvr additive="base">
                                        <p:cTn id="86" dur="500" fill="hold"/>
                                        <p:tgtEl>
                                          <p:spTgt spid="29"/>
                                        </p:tgtEl>
                                        <p:attrNameLst>
                                          <p:attrName>ppt_y</p:attrName>
                                        </p:attrNameLst>
                                      </p:cBhvr>
                                      <p:tavLst>
                                        <p:tav tm="0">
                                          <p:val>
                                            <p:strVal val="#ppt_y"/>
                                          </p:val>
                                        </p:tav>
                                        <p:tav tm="100000">
                                          <p:val>
                                            <p:strVal val="#ppt_y"/>
                                          </p:val>
                                        </p:tav>
                                      </p:tavLst>
                                    </p:anim>
                                  </p:childTnLst>
                                </p:cTn>
                              </p:par>
                              <p:par>
                                <p:cTn id="87" presetID="2" presetClass="entr" presetSubtype="8" fill="hold" grpId="1" nodeType="with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additive="base">
                                        <p:cTn id="89" dur="500" fill="hold"/>
                                        <p:tgtEl>
                                          <p:spTgt spid="30"/>
                                        </p:tgtEl>
                                        <p:attrNameLst>
                                          <p:attrName>ppt_x</p:attrName>
                                        </p:attrNameLst>
                                      </p:cBhvr>
                                      <p:tavLst>
                                        <p:tav tm="0">
                                          <p:val>
                                            <p:strVal val="0-#ppt_w/2"/>
                                          </p:val>
                                        </p:tav>
                                        <p:tav tm="100000">
                                          <p:val>
                                            <p:strVal val="#ppt_x"/>
                                          </p:val>
                                        </p:tav>
                                      </p:tavLst>
                                    </p:anim>
                                    <p:anim calcmode="lin" valueType="num">
                                      <p:cBhvr additive="base">
                                        <p:cTn id="90" dur="500" fill="hold"/>
                                        <p:tgtEl>
                                          <p:spTgt spid="30"/>
                                        </p:tgtEl>
                                        <p:attrNameLst>
                                          <p:attrName>ppt_y</p:attrName>
                                        </p:attrNameLst>
                                      </p:cBhvr>
                                      <p:tavLst>
                                        <p:tav tm="0">
                                          <p:val>
                                            <p:strVal val="#ppt_y"/>
                                          </p:val>
                                        </p:tav>
                                        <p:tav tm="100000">
                                          <p:val>
                                            <p:strVal val="#ppt_y"/>
                                          </p:val>
                                        </p:tav>
                                      </p:tavLst>
                                    </p:anim>
                                  </p:childTnLst>
                                </p:cTn>
                              </p:par>
                              <p:par>
                                <p:cTn id="91" presetID="2" presetClass="entr" presetSubtype="8" fill="hold" grpId="1"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fill="hold"/>
                                        <p:tgtEl>
                                          <p:spTgt spid="31"/>
                                        </p:tgtEl>
                                        <p:attrNameLst>
                                          <p:attrName>ppt_x</p:attrName>
                                        </p:attrNameLst>
                                      </p:cBhvr>
                                      <p:tavLst>
                                        <p:tav tm="0">
                                          <p:val>
                                            <p:strVal val="0-#ppt_w/2"/>
                                          </p:val>
                                        </p:tav>
                                        <p:tav tm="100000">
                                          <p:val>
                                            <p:strVal val="#ppt_x"/>
                                          </p:val>
                                        </p:tav>
                                      </p:tavLst>
                                    </p:anim>
                                    <p:anim calcmode="lin" valueType="num">
                                      <p:cBhvr additive="base">
                                        <p:cTn id="94" dur="500" fill="hold"/>
                                        <p:tgtEl>
                                          <p:spTgt spid="31"/>
                                        </p:tgtEl>
                                        <p:attrNameLst>
                                          <p:attrName>ppt_y</p:attrName>
                                        </p:attrNameLst>
                                      </p:cBhvr>
                                      <p:tavLst>
                                        <p:tav tm="0">
                                          <p:val>
                                            <p:strVal val="#ppt_y"/>
                                          </p:val>
                                        </p:tav>
                                        <p:tav tm="100000">
                                          <p:val>
                                            <p:strVal val="#ppt_y"/>
                                          </p:val>
                                        </p:tav>
                                      </p:tavLst>
                                    </p:anim>
                                  </p:childTnLst>
                                </p:cTn>
                              </p:par>
                              <p:par>
                                <p:cTn id="95" presetID="2" presetClass="entr" presetSubtype="8" fill="hold" grpId="1"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0-#ppt_w/2"/>
                                          </p:val>
                                        </p:tav>
                                        <p:tav tm="100000">
                                          <p:val>
                                            <p:strVal val="#ppt_x"/>
                                          </p:val>
                                        </p:tav>
                                      </p:tavLst>
                                    </p:anim>
                                    <p:anim calcmode="lin" valueType="num">
                                      <p:cBhvr additive="base">
                                        <p:cTn id="98" dur="500" fill="hold"/>
                                        <p:tgtEl>
                                          <p:spTgt spid="33"/>
                                        </p:tgtEl>
                                        <p:attrNameLst>
                                          <p:attrName>ppt_y</p:attrName>
                                        </p:attrNameLst>
                                      </p:cBhvr>
                                      <p:tavLst>
                                        <p:tav tm="0">
                                          <p:val>
                                            <p:strVal val="#ppt_y"/>
                                          </p:val>
                                        </p:tav>
                                        <p:tav tm="100000">
                                          <p:val>
                                            <p:strVal val="#ppt_y"/>
                                          </p:val>
                                        </p:tav>
                                      </p:tavLst>
                                    </p:anim>
                                  </p:childTnLst>
                                </p:cTn>
                              </p:par>
                              <p:par>
                                <p:cTn id="99" presetID="2" presetClass="entr" presetSubtype="8" fill="hold" grpId="1" nodeType="with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ppt_y"/>
                                          </p:val>
                                        </p:tav>
                                        <p:tav tm="100000">
                                          <p:val>
                                            <p:strVal val="#ppt_y"/>
                                          </p:val>
                                        </p:tav>
                                      </p:tavLst>
                                    </p:anim>
                                  </p:childTnLst>
                                </p:cTn>
                              </p:par>
                              <p:par>
                                <p:cTn id="103" presetID="2" presetClass="entr" presetSubtype="8" fill="hold" grpId="1" nodeType="with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additive="base">
                                        <p:cTn id="105" dur="500" fill="hold"/>
                                        <p:tgtEl>
                                          <p:spTgt spid="35"/>
                                        </p:tgtEl>
                                        <p:attrNameLst>
                                          <p:attrName>ppt_x</p:attrName>
                                        </p:attrNameLst>
                                      </p:cBhvr>
                                      <p:tavLst>
                                        <p:tav tm="0">
                                          <p:val>
                                            <p:strVal val="0-#ppt_w/2"/>
                                          </p:val>
                                        </p:tav>
                                        <p:tav tm="100000">
                                          <p:val>
                                            <p:strVal val="#ppt_x"/>
                                          </p:val>
                                        </p:tav>
                                      </p:tavLst>
                                    </p:anim>
                                    <p:anim calcmode="lin" valueType="num">
                                      <p:cBhvr additive="base">
                                        <p:cTn id="106" dur="500" fill="hold"/>
                                        <p:tgtEl>
                                          <p:spTgt spid="35"/>
                                        </p:tgtEl>
                                        <p:attrNameLst>
                                          <p:attrName>ppt_y</p:attrName>
                                        </p:attrNameLst>
                                      </p:cBhvr>
                                      <p:tavLst>
                                        <p:tav tm="0">
                                          <p:val>
                                            <p:strVal val="#ppt_y"/>
                                          </p:val>
                                        </p:tav>
                                        <p:tav tm="100000">
                                          <p:val>
                                            <p:strVal val="#ppt_y"/>
                                          </p:val>
                                        </p:tav>
                                      </p:tavLst>
                                    </p:anim>
                                  </p:childTnLst>
                                </p:cTn>
                              </p:par>
                              <p:par>
                                <p:cTn id="107" presetID="2" presetClass="entr" presetSubtype="8" fill="hold" grpId="1" nodeType="withEffect">
                                  <p:stCondLst>
                                    <p:cond delay="0"/>
                                  </p:stCondLst>
                                  <p:childTnLst>
                                    <p:set>
                                      <p:cBhvr>
                                        <p:cTn id="108" dur="1" fill="hold">
                                          <p:stCondLst>
                                            <p:cond delay="0"/>
                                          </p:stCondLst>
                                        </p:cTn>
                                        <p:tgtEl>
                                          <p:spTgt spid="36"/>
                                        </p:tgtEl>
                                        <p:attrNameLst>
                                          <p:attrName>style.visibility</p:attrName>
                                        </p:attrNameLst>
                                      </p:cBhvr>
                                      <p:to>
                                        <p:strVal val="visible"/>
                                      </p:to>
                                    </p:set>
                                    <p:anim calcmode="lin" valueType="num">
                                      <p:cBhvr additive="base">
                                        <p:cTn id="109" dur="500" fill="hold"/>
                                        <p:tgtEl>
                                          <p:spTgt spid="36"/>
                                        </p:tgtEl>
                                        <p:attrNameLst>
                                          <p:attrName>ppt_x</p:attrName>
                                        </p:attrNameLst>
                                      </p:cBhvr>
                                      <p:tavLst>
                                        <p:tav tm="0">
                                          <p:val>
                                            <p:strVal val="0-#ppt_w/2"/>
                                          </p:val>
                                        </p:tav>
                                        <p:tav tm="100000">
                                          <p:val>
                                            <p:strVal val="#ppt_x"/>
                                          </p:val>
                                        </p:tav>
                                      </p:tavLst>
                                    </p:anim>
                                    <p:anim calcmode="lin" valueType="num">
                                      <p:cBhvr additive="base">
                                        <p:cTn id="110" dur="500" fill="hold"/>
                                        <p:tgtEl>
                                          <p:spTgt spid="36"/>
                                        </p:tgtEl>
                                        <p:attrNameLst>
                                          <p:attrName>ppt_y</p:attrName>
                                        </p:attrNameLst>
                                      </p:cBhvr>
                                      <p:tavLst>
                                        <p:tav tm="0">
                                          <p:val>
                                            <p:strVal val="#ppt_y"/>
                                          </p:val>
                                        </p:tav>
                                        <p:tav tm="100000">
                                          <p:val>
                                            <p:strVal val="#ppt_y"/>
                                          </p:val>
                                        </p:tav>
                                      </p:tavLst>
                                    </p:anim>
                                  </p:childTnLst>
                                </p:cTn>
                              </p:par>
                              <p:par>
                                <p:cTn id="111" presetID="2" presetClass="entr" presetSubtype="8" fill="hold" grpId="1"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0-#ppt_w/2"/>
                                          </p:val>
                                        </p:tav>
                                        <p:tav tm="100000">
                                          <p:val>
                                            <p:strVal val="#ppt_x"/>
                                          </p:val>
                                        </p:tav>
                                      </p:tavLst>
                                    </p:anim>
                                    <p:anim calcmode="lin" valueType="num">
                                      <p:cBhvr additive="base">
                                        <p:cTn id="114" dur="500" fill="hold"/>
                                        <p:tgtEl>
                                          <p:spTgt spid="37"/>
                                        </p:tgtEl>
                                        <p:attrNameLst>
                                          <p:attrName>ppt_y</p:attrName>
                                        </p:attrNameLst>
                                      </p:cBhvr>
                                      <p:tavLst>
                                        <p:tav tm="0">
                                          <p:val>
                                            <p:strVal val="#ppt_y"/>
                                          </p:val>
                                        </p:tav>
                                        <p:tav tm="100000">
                                          <p:val>
                                            <p:strVal val="#ppt_y"/>
                                          </p:val>
                                        </p:tav>
                                      </p:tavLst>
                                    </p:anim>
                                  </p:childTnLst>
                                </p:cTn>
                              </p:par>
                              <p:par>
                                <p:cTn id="115" presetID="2" presetClass="entr" presetSubtype="8" fill="hold" grpId="1"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additive="base">
                                        <p:cTn id="117" dur="500" fill="hold"/>
                                        <p:tgtEl>
                                          <p:spTgt spid="38"/>
                                        </p:tgtEl>
                                        <p:attrNameLst>
                                          <p:attrName>ppt_x</p:attrName>
                                        </p:attrNameLst>
                                      </p:cBhvr>
                                      <p:tavLst>
                                        <p:tav tm="0">
                                          <p:val>
                                            <p:strVal val="0-#ppt_w/2"/>
                                          </p:val>
                                        </p:tav>
                                        <p:tav tm="100000">
                                          <p:val>
                                            <p:strVal val="#ppt_x"/>
                                          </p:val>
                                        </p:tav>
                                      </p:tavLst>
                                    </p:anim>
                                    <p:anim calcmode="lin" valueType="num">
                                      <p:cBhvr additive="base">
                                        <p:cTn id="118" dur="500" fill="hold"/>
                                        <p:tgtEl>
                                          <p:spTgt spid="38"/>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additive="base">
                                        <p:cTn id="121" dur="500" fill="hold"/>
                                        <p:tgtEl>
                                          <p:spTgt spid="41"/>
                                        </p:tgtEl>
                                        <p:attrNameLst>
                                          <p:attrName>ppt_x</p:attrName>
                                        </p:attrNameLst>
                                      </p:cBhvr>
                                      <p:tavLst>
                                        <p:tav tm="0">
                                          <p:val>
                                            <p:strVal val="0-#ppt_w/2"/>
                                          </p:val>
                                        </p:tav>
                                        <p:tav tm="100000">
                                          <p:val>
                                            <p:strVal val="#ppt_x"/>
                                          </p:val>
                                        </p:tav>
                                      </p:tavLst>
                                    </p:anim>
                                    <p:anim calcmode="lin" valueType="num">
                                      <p:cBhvr additive="base">
                                        <p:cTn id="122" dur="500" fill="hold"/>
                                        <p:tgtEl>
                                          <p:spTgt spid="41"/>
                                        </p:tgtEl>
                                        <p:attrNameLst>
                                          <p:attrName>ppt_y</p:attrName>
                                        </p:attrNameLst>
                                      </p:cBhvr>
                                      <p:tavLst>
                                        <p:tav tm="0">
                                          <p:val>
                                            <p:strVal val="#ppt_y"/>
                                          </p:val>
                                        </p:tav>
                                        <p:tav tm="100000">
                                          <p:val>
                                            <p:strVal val="#ppt_y"/>
                                          </p:val>
                                        </p:tav>
                                      </p:tavLst>
                                    </p:anim>
                                  </p:childTnLst>
                                </p:cTn>
                              </p:par>
                              <p:par>
                                <p:cTn id="123" presetID="2" presetClass="entr" presetSubtype="8" fill="hold" grpId="1" nodeType="with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additive="base">
                                        <p:cTn id="125" dur="500" fill="hold"/>
                                        <p:tgtEl>
                                          <p:spTgt spid="54"/>
                                        </p:tgtEl>
                                        <p:attrNameLst>
                                          <p:attrName>ppt_x</p:attrName>
                                        </p:attrNameLst>
                                      </p:cBhvr>
                                      <p:tavLst>
                                        <p:tav tm="0">
                                          <p:val>
                                            <p:strVal val="0-#ppt_w/2"/>
                                          </p:val>
                                        </p:tav>
                                        <p:tav tm="100000">
                                          <p:val>
                                            <p:strVal val="#ppt_x"/>
                                          </p:val>
                                        </p:tav>
                                      </p:tavLst>
                                    </p:anim>
                                    <p:anim calcmode="lin" valueType="num">
                                      <p:cBhvr additive="base">
                                        <p:cTn id="126" dur="500" fill="hold"/>
                                        <p:tgtEl>
                                          <p:spTgt spid="54"/>
                                        </p:tgtEl>
                                        <p:attrNameLst>
                                          <p:attrName>ppt_y</p:attrName>
                                        </p:attrNameLst>
                                      </p:cBhvr>
                                      <p:tavLst>
                                        <p:tav tm="0">
                                          <p:val>
                                            <p:strVal val="#ppt_y"/>
                                          </p:val>
                                        </p:tav>
                                        <p:tav tm="100000">
                                          <p:val>
                                            <p:strVal val="#ppt_y"/>
                                          </p:val>
                                        </p:tav>
                                      </p:tavLst>
                                    </p:anim>
                                  </p:childTnLst>
                                </p:cTn>
                              </p:par>
                              <p:par>
                                <p:cTn id="127" presetID="2" presetClass="entr" presetSubtype="8" fill="hold" grpId="1" nodeType="withEffect">
                                  <p:stCondLst>
                                    <p:cond delay="0"/>
                                  </p:stCondLst>
                                  <p:childTnLst>
                                    <p:set>
                                      <p:cBhvr>
                                        <p:cTn id="128" dur="1" fill="hold">
                                          <p:stCondLst>
                                            <p:cond delay="0"/>
                                          </p:stCondLst>
                                        </p:cTn>
                                        <p:tgtEl>
                                          <p:spTgt spid="55"/>
                                        </p:tgtEl>
                                        <p:attrNameLst>
                                          <p:attrName>style.visibility</p:attrName>
                                        </p:attrNameLst>
                                      </p:cBhvr>
                                      <p:to>
                                        <p:strVal val="visible"/>
                                      </p:to>
                                    </p:set>
                                    <p:anim calcmode="lin" valueType="num">
                                      <p:cBhvr additive="base">
                                        <p:cTn id="129" dur="500" fill="hold"/>
                                        <p:tgtEl>
                                          <p:spTgt spid="55"/>
                                        </p:tgtEl>
                                        <p:attrNameLst>
                                          <p:attrName>ppt_x</p:attrName>
                                        </p:attrNameLst>
                                      </p:cBhvr>
                                      <p:tavLst>
                                        <p:tav tm="0">
                                          <p:val>
                                            <p:strVal val="0-#ppt_w/2"/>
                                          </p:val>
                                        </p:tav>
                                        <p:tav tm="100000">
                                          <p:val>
                                            <p:strVal val="#ppt_x"/>
                                          </p:val>
                                        </p:tav>
                                      </p:tavLst>
                                    </p:anim>
                                    <p:anim calcmode="lin" valueType="num">
                                      <p:cBhvr additive="base">
                                        <p:cTn id="130"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1" grpId="0"/>
      <p:bldP spid="54" grpId="0" animBg="1"/>
      <p:bldP spid="54" grpId="1" animBg="1"/>
      <p:bldP spid="55" grpId="0"/>
      <p:bldP spid="5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600" y="373400"/>
            <a:ext cx="4114800" cy="564300"/>
          </a:xfrm>
          <a:prstGeom prst="rect">
            <a:avLst/>
          </a:prstGeom>
        </p:spPr>
        <p:txBody>
          <a:bodyPr/>
          <a:lstStyle/>
          <a:p>
            <a:r>
              <a:rPr lang="en-US" sz="2000" b="1" dirty="0" smtClean="0"/>
              <a:t>Distributed Learning w/Tensorflow</a:t>
            </a:r>
            <a:endParaRPr lang="en-US" sz="2000" b="1"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25</a:t>
            </a:fld>
            <a:endParaRPr lang="en-US"/>
          </a:p>
        </p:txBody>
      </p:sp>
      <p:sp>
        <p:nvSpPr>
          <p:cNvPr id="4" name="Footer Placeholder 3"/>
          <p:cNvSpPr>
            <a:spLocks noGrp="1"/>
          </p:cNvSpPr>
          <p:nvPr>
            <p:ph type="ftr" sz="quarter" idx="11"/>
          </p:nvPr>
        </p:nvSpPr>
        <p:spPr/>
        <p:txBody>
          <a:bodyPr/>
          <a:lstStyle/>
          <a:p>
            <a:r>
              <a:rPr lang="de-DE" smtClean="0">
                <a:solidFill>
                  <a:schemeClr val="tx1"/>
                </a:solidFill>
              </a:rPr>
              <a:t>Think 2018 / DOC ID / Month XX, 2018 / © 2018 IBM Corporation</a:t>
            </a:r>
            <a:endParaRPr lang="en-US">
              <a:solidFill>
                <a:schemeClr val="tx1"/>
              </a:solidFill>
            </a:endParaRPr>
          </a:p>
        </p:txBody>
      </p:sp>
      <p:sp>
        <p:nvSpPr>
          <p:cNvPr id="8" name="Rectangle 7"/>
          <p:cNvSpPr/>
          <p:nvPr/>
        </p:nvSpPr>
        <p:spPr>
          <a:xfrm>
            <a:off x="97434" y="1040811"/>
            <a:ext cx="4377132" cy="1815882"/>
          </a:xfrm>
          <a:prstGeom prst="rect">
            <a:avLst/>
          </a:prstGeom>
        </p:spPr>
        <p:txBody>
          <a:bodyPr wrap="square">
            <a:spAutoFit/>
          </a:bodyPr>
          <a:lstStyle/>
          <a:p>
            <a:r>
              <a:rPr lang="en-US" sz="1600" dirty="0">
                <a:latin typeface="Helvetica Neue" charset="0"/>
                <a:ea typeface="Helvetica Neue" charset="0"/>
                <a:cs typeface="Helvetica Neue" charset="0"/>
              </a:rPr>
              <a:t>As </a:t>
            </a:r>
            <a:r>
              <a:rPr lang="en-US" sz="1600" dirty="0" smtClean="0">
                <a:latin typeface="Helvetica Neue" charset="0"/>
                <a:ea typeface="Helvetica Neue" charset="0"/>
                <a:cs typeface="Helvetica Neue" charset="0"/>
              </a:rPr>
              <a:t>datasets </a:t>
            </a:r>
            <a:r>
              <a:rPr lang="en-US" sz="1600" dirty="0">
                <a:latin typeface="Helvetica Neue" charset="0"/>
                <a:ea typeface="Helvetica Neue" charset="0"/>
                <a:cs typeface="Helvetica Neue" charset="0"/>
              </a:rPr>
              <a:t>expand and model grow in </a:t>
            </a:r>
            <a:r>
              <a:rPr lang="en-US" sz="1600" dirty="0" smtClean="0">
                <a:latin typeface="Helvetica Neue" charset="0"/>
                <a:ea typeface="Helvetica Neue" charset="0"/>
                <a:cs typeface="Helvetica Neue" charset="0"/>
              </a:rPr>
              <a:t>complexity, training </a:t>
            </a:r>
            <a:r>
              <a:rPr lang="en-US" sz="1600" dirty="0">
                <a:latin typeface="Helvetica Neue" charset="0"/>
                <a:ea typeface="Helvetica Neue" charset="0"/>
                <a:cs typeface="Helvetica Neue" charset="0"/>
              </a:rPr>
              <a:t>times increase from hour to days to weeks or longer to complete. </a:t>
            </a:r>
            <a:endParaRPr lang="en-US" sz="1600" dirty="0" smtClean="0">
              <a:latin typeface="Helvetica Neue" charset="0"/>
              <a:ea typeface="Helvetica Neue" charset="0"/>
              <a:cs typeface="Helvetica Neue" charset="0"/>
            </a:endParaRPr>
          </a:p>
          <a:p>
            <a:endParaRPr lang="en-US" sz="1600" dirty="0">
              <a:latin typeface="Helvetica Neue" charset="0"/>
              <a:ea typeface="Helvetica Neue" charset="0"/>
              <a:cs typeface="Helvetica Neue" charset="0"/>
            </a:endParaRPr>
          </a:p>
          <a:p>
            <a:r>
              <a:rPr lang="en-US" sz="1600" dirty="0" smtClean="0">
                <a:latin typeface="Helvetica Neue Thin" charset="0"/>
                <a:ea typeface="Helvetica Neue Thin" charset="0"/>
                <a:cs typeface="Helvetica Neue Thin" charset="0"/>
              </a:rPr>
              <a:t>Models </a:t>
            </a:r>
            <a:r>
              <a:rPr lang="en-US" sz="1600" dirty="0">
                <a:latin typeface="Helvetica Neue Thin" charset="0"/>
                <a:ea typeface="Helvetica Neue Thin" charset="0"/>
                <a:cs typeface="Helvetica Neue Thin" charset="0"/>
              </a:rPr>
              <a:t>no longer fit on one or multiple GPUs within a single server and must be distributed across multiple machines.</a:t>
            </a:r>
          </a:p>
        </p:txBody>
      </p:sp>
      <p:sp>
        <p:nvSpPr>
          <p:cNvPr id="19" name="Title 1"/>
          <p:cNvSpPr txBox="1">
            <a:spLocks/>
          </p:cNvSpPr>
          <p:nvPr/>
        </p:nvSpPr>
        <p:spPr bwMode="auto">
          <a:xfrm>
            <a:off x="4889800" y="655550"/>
            <a:ext cx="3936400" cy="1379617"/>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0" i="0">
                <a:solidFill>
                  <a:schemeClr val="tx1"/>
                </a:solidFill>
                <a:latin typeface="Helvetica Neue Medium" charset="0"/>
                <a:ea typeface="Helvetica Neue Medium" charset="0"/>
                <a:cs typeface="Helvetica Neue Medium"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ctr">
              <a:spcAft>
                <a:spcPts val="1200"/>
              </a:spcAft>
            </a:pPr>
            <a:r>
              <a:rPr lang="en-US" sz="1600" dirty="0" smtClean="0">
                <a:solidFill>
                  <a:schemeClr val="bg2"/>
                </a:solidFill>
                <a:latin typeface="Helvetica Neue Light" charset="0"/>
                <a:ea typeface="Helvetica Neue Light" charset="0"/>
                <a:cs typeface="Helvetica Neue Light" charset="0"/>
              </a:rPr>
              <a:t>Native TensorFlow</a:t>
            </a:r>
          </a:p>
          <a:p>
            <a:pPr algn="ctr">
              <a:spcAft>
                <a:spcPts val="1200"/>
              </a:spcAft>
            </a:pPr>
            <a:r>
              <a:rPr lang="en-US" sz="1600" dirty="0" smtClean="0">
                <a:solidFill>
                  <a:schemeClr val="bg2"/>
                </a:solidFill>
                <a:latin typeface="Helvetica Neue Light" charset="0"/>
                <a:ea typeface="Helvetica Neue Light" charset="0"/>
                <a:cs typeface="Helvetica Neue Light" charset="0"/>
              </a:rPr>
              <a:t>IBM Distributed Deep Learning (DDL)</a:t>
            </a:r>
          </a:p>
          <a:p>
            <a:pPr algn="ctr">
              <a:spcAft>
                <a:spcPts val="1200"/>
              </a:spcAft>
            </a:pPr>
            <a:r>
              <a:rPr lang="en-US" sz="1600" dirty="0" smtClean="0">
                <a:solidFill>
                  <a:schemeClr val="bg2"/>
                </a:solidFill>
                <a:latin typeface="Helvetica Neue Light" charset="0"/>
                <a:ea typeface="Helvetica Neue Light" charset="0"/>
                <a:cs typeface="Helvetica Neue Light" charset="0"/>
              </a:rPr>
              <a:t>Uber’s Horovod</a:t>
            </a:r>
            <a:endParaRPr lang="en-US" sz="1400" dirty="0">
              <a:solidFill>
                <a:schemeClr val="bg2"/>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52608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966" y="139099"/>
            <a:ext cx="7894638" cy="390525"/>
          </a:xfrm>
        </p:spPr>
        <p:txBody>
          <a:bodyPr/>
          <a:lstStyle/>
          <a:p>
            <a:r>
              <a:rPr lang="en-US" sz="2000" dirty="0" smtClean="0">
                <a:solidFill>
                  <a:schemeClr val="tx1"/>
                </a:solidFill>
                <a:latin typeface="Helvetica Neue" charset="0"/>
                <a:ea typeface="Helvetica Neue" charset="0"/>
                <a:cs typeface="Helvetica Neue" charset="0"/>
              </a:rPr>
              <a:t>What about massive datasets like ImageNet 22K?</a:t>
            </a:r>
            <a:endParaRPr lang="en-US" sz="2000" dirty="0">
              <a:latin typeface="Helvetica Neue" charset="0"/>
              <a:ea typeface="Helvetica Neue" charset="0"/>
              <a:cs typeface="Helvetica Neue" charset="0"/>
            </a:endParaRPr>
          </a:p>
        </p:txBody>
      </p:sp>
      <p:sp>
        <p:nvSpPr>
          <p:cNvPr id="12" name="Text Placeholder 2"/>
          <p:cNvSpPr>
            <a:spLocks noGrp="1"/>
          </p:cNvSpPr>
          <p:nvPr>
            <p:ph type="body" sz="quarter" idx="4294967295"/>
          </p:nvPr>
        </p:nvSpPr>
        <p:spPr>
          <a:xfrm>
            <a:off x="6551613" y="1455738"/>
            <a:ext cx="2592387" cy="1217612"/>
          </a:xfrm>
        </p:spPr>
        <p:txBody>
          <a:bodyPr/>
          <a:lstStyle/>
          <a:p>
            <a:r>
              <a:rPr lang="en-US" dirty="0" smtClean="0">
                <a:solidFill>
                  <a:schemeClr val="tx1"/>
                </a:solidFill>
                <a:latin typeface="Helvetica Neue" charset="0"/>
                <a:ea typeface="Helvetica Neue" charset="0"/>
                <a:cs typeface="Helvetica Neue" charset="0"/>
              </a:rPr>
              <a:t>14 million images</a:t>
            </a:r>
          </a:p>
          <a:p>
            <a:r>
              <a:rPr lang="en-US" dirty="0" smtClean="0">
                <a:solidFill>
                  <a:schemeClr val="tx1"/>
                </a:solidFill>
                <a:latin typeface="Helvetica Neue" charset="0"/>
                <a:ea typeface="Helvetica Neue" charset="0"/>
                <a:cs typeface="Helvetica Neue" charset="0"/>
              </a:rPr>
              <a:t>3 Terabytes</a:t>
            </a:r>
          </a:p>
          <a:p>
            <a:r>
              <a:rPr lang="is-IS" dirty="0" smtClean="0">
                <a:solidFill>
                  <a:schemeClr val="tx1"/>
                </a:solidFill>
                <a:latin typeface="Helvetica Neue" charset="0"/>
                <a:ea typeface="Helvetica Neue" charset="0"/>
                <a:cs typeface="Helvetica Neue" charset="0"/>
              </a:rPr>
              <a:t>21,841</a:t>
            </a:r>
            <a:r>
              <a:rPr lang="en-US" dirty="0" smtClean="0">
                <a:solidFill>
                  <a:schemeClr val="tx1"/>
                </a:solidFill>
                <a:latin typeface="Helvetica Neue" charset="0"/>
                <a:ea typeface="Helvetica Neue" charset="0"/>
                <a:cs typeface="Helvetica Neue" charset="0"/>
              </a:rPr>
              <a:t> categories</a:t>
            </a:r>
            <a:endParaRPr lang="en-US" dirty="0">
              <a:latin typeface="Helvetica Neue" charset="0"/>
              <a:ea typeface="Helvetica Neue" charset="0"/>
              <a:cs typeface="Helvetica Neue" charset="0"/>
            </a:endParaRPr>
          </a:p>
        </p:txBody>
      </p:sp>
      <p:pic>
        <p:nvPicPr>
          <p:cNvPr id="2" name="Picture 1"/>
          <p:cNvPicPr>
            <a:picLocks noChangeAspect="1"/>
          </p:cNvPicPr>
          <p:nvPr/>
        </p:nvPicPr>
        <p:blipFill>
          <a:blip r:embed="rId2"/>
          <a:stretch>
            <a:fillRect/>
          </a:stretch>
        </p:blipFill>
        <p:spPr>
          <a:xfrm>
            <a:off x="590325" y="752590"/>
            <a:ext cx="5289548" cy="3696557"/>
          </a:xfrm>
          <a:prstGeom prst="rect">
            <a:avLst/>
          </a:prstGeom>
        </p:spPr>
      </p:pic>
    </p:spTree>
    <p:extLst>
      <p:ext uri="{BB962C8B-B14F-4D97-AF65-F5344CB8AC3E}">
        <p14:creationId xmlns:p14="http://schemas.microsoft.com/office/powerpoint/2010/main" val="7981732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94893" y="152400"/>
            <a:ext cx="7677052" cy="390525"/>
          </a:xfrm>
        </p:spPr>
        <p:txBody>
          <a:bodyPr/>
          <a:lstStyle/>
          <a:p>
            <a:pPr fontAlgn="base"/>
            <a:r>
              <a:rPr lang="en-US" sz="2700" dirty="0" smtClean="0">
                <a:solidFill>
                  <a:schemeClr val="tx1"/>
                </a:solidFill>
                <a:latin typeface="Helvetica Neue" charset="0"/>
                <a:ea typeface="Helvetica Neue" charset="0"/>
                <a:cs typeface="Helvetica Neue" charset="0"/>
              </a:rPr>
              <a:t>Single servers are too slow </a:t>
            </a:r>
            <a:r>
              <a:rPr lang="en-US" sz="2700" smtClean="0">
                <a:solidFill>
                  <a:schemeClr val="tx1"/>
                </a:solidFill>
                <a:latin typeface="Helvetica Neue" charset="0"/>
                <a:ea typeface="Helvetica Neue" charset="0"/>
                <a:cs typeface="Helvetica Neue" charset="0"/>
              </a:rPr>
              <a:t>for complicated networks </a:t>
            </a:r>
            <a:r>
              <a:rPr lang="en-US" sz="2700" dirty="0" smtClean="0">
                <a:solidFill>
                  <a:schemeClr val="tx1"/>
                </a:solidFill>
                <a:latin typeface="Helvetica Neue" charset="0"/>
                <a:ea typeface="Helvetica Neue" charset="0"/>
                <a:cs typeface="Helvetica Neue" charset="0"/>
              </a:rPr>
              <a:t>and large datasets</a:t>
            </a:r>
            <a:endParaRPr lang="en-US" sz="2700" dirty="0">
              <a:solidFill>
                <a:schemeClr val="tx1"/>
              </a:solidFill>
              <a:latin typeface="Helvetica Neue" charset="0"/>
              <a:ea typeface="Helvetica Neue" charset="0"/>
              <a:cs typeface="Helvetica Neue" charset="0"/>
            </a:endParaRPr>
          </a:p>
        </p:txBody>
      </p:sp>
      <p:sp>
        <p:nvSpPr>
          <p:cNvPr id="11" name="Cube 10"/>
          <p:cNvSpPr/>
          <p:nvPr/>
        </p:nvSpPr>
        <p:spPr>
          <a:xfrm rot="16200000">
            <a:off x="3731142" y="2109732"/>
            <a:ext cx="977875" cy="2092067"/>
          </a:xfrm>
          <a:prstGeom prst="cube">
            <a:avLst>
              <a:gd name="adj" fmla="val 46560"/>
            </a:avLst>
          </a:prstGeom>
          <a:solidFill>
            <a:schemeClr val="bg2"/>
          </a:solidFill>
          <a:ln>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2" name="TextBox 11"/>
          <p:cNvSpPr txBox="1"/>
          <p:nvPr/>
        </p:nvSpPr>
        <p:spPr>
          <a:xfrm rot="2700000">
            <a:off x="3127142" y="3033377"/>
            <a:ext cx="546861" cy="229503"/>
          </a:xfrm>
          <a:prstGeom prst="rect">
            <a:avLst/>
          </a:prstGeom>
        </p:spPr>
        <p:txBody>
          <a:bodyPr vert="horz" wrap="none" lIns="68580" tIns="34290" rIns="68580" bIns="34290" rtlCol="0" anchor="t" anchorCtr="0">
            <a:noAutofit/>
          </a:bodyPr>
          <a:lstStyle/>
          <a:p>
            <a:pPr>
              <a:lnSpc>
                <a:spcPct val="90000"/>
              </a:lnSpc>
              <a:spcBef>
                <a:spcPts val="750"/>
              </a:spcBef>
            </a:pPr>
            <a:r>
              <a:rPr lang="en-US" sz="1200" b="1" dirty="0">
                <a:solidFill>
                  <a:schemeClr val="tx2">
                    <a:lumMod val="50000"/>
                  </a:schemeClr>
                </a:solidFill>
              </a:rPr>
              <a:t>server</a:t>
            </a:r>
          </a:p>
        </p:txBody>
      </p:sp>
      <p:pic>
        <p:nvPicPr>
          <p:cNvPr id="13" name="Picture 12"/>
          <p:cNvPicPr>
            <a:picLocks noChangeAspect="1"/>
          </p:cNvPicPr>
          <p:nvPr/>
        </p:nvPicPr>
        <p:blipFill>
          <a:blip r:embed="rId2"/>
          <a:stretch>
            <a:fillRect/>
          </a:stretch>
        </p:blipFill>
        <p:spPr>
          <a:xfrm>
            <a:off x="3840215" y="3107295"/>
            <a:ext cx="207629" cy="331538"/>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2"/>
          <a:stretch>
            <a:fillRect/>
          </a:stretch>
        </p:blipFill>
        <p:spPr>
          <a:xfrm>
            <a:off x="4489970" y="3107295"/>
            <a:ext cx="281807" cy="331538"/>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2"/>
          <a:stretch>
            <a:fillRect/>
          </a:stretch>
        </p:blipFill>
        <p:spPr>
          <a:xfrm>
            <a:off x="4128004" y="3107295"/>
            <a:ext cx="281807" cy="331538"/>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2"/>
          <a:stretch>
            <a:fillRect/>
          </a:stretch>
        </p:blipFill>
        <p:spPr>
          <a:xfrm>
            <a:off x="4851937" y="3107295"/>
            <a:ext cx="281807" cy="331538"/>
          </a:xfrm>
          <a:prstGeom prst="rect">
            <a:avLst/>
          </a:prstGeom>
          <a:effectLst>
            <a:outerShdw blurRad="50800" dist="38100" dir="2700000" algn="tl" rotWithShape="0">
              <a:prstClr val="black">
                <a:alpha val="40000"/>
              </a:prstClr>
            </a:outerShdw>
          </a:effectLst>
        </p:spPr>
      </p:pic>
      <p:sp>
        <p:nvSpPr>
          <p:cNvPr id="21" name="TextBox 20"/>
          <p:cNvSpPr txBox="1"/>
          <p:nvPr/>
        </p:nvSpPr>
        <p:spPr>
          <a:xfrm>
            <a:off x="3373820" y="1334717"/>
            <a:ext cx="1759923" cy="182378"/>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2100" smtClean="0">
                <a:latin typeface="Helvetica Neue" charset="0"/>
                <a:ea typeface="Helvetica Neue" charset="0"/>
                <a:cs typeface="Helvetica Neue" charset="0"/>
              </a:rPr>
              <a:t>Resnet101</a:t>
            </a:r>
            <a:endParaRPr lang="en-US" sz="2100" dirty="0">
              <a:latin typeface="Helvetica Neue" charset="0"/>
              <a:ea typeface="Helvetica Neue" charset="0"/>
              <a:cs typeface="Helvetica Neue" charset="0"/>
            </a:endParaRPr>
          </a:p>
        </p:txBody>
      </p:sp>
      <p:sp>
        <p:nvSpPr>
          <p:cNvPr id="29" name="Cube 28"/>
          <p:cNvSpPr/>
          <p:nvPr/>
        </p:nvSpPr>
        <p:spPr>
          <a:xfrm rot="16200000">
            <a:off x="3971247" y="2481207"/>
            <a:ext cx="497664" cy="499832"/>
          </a:xfrm>
          <a:prstGeom prst="cube">
            <a:avLst>
              <a:gd name="adj" fmla="val 24161"/>
            </a:avLst>
          </a:prstGeom>
          <a:solidFill>
            <a:schemeClr val="accent1">
              <a:lumMod val="20000"/>
              <a:lumOff val="80000"/>
            </a:schemeClr>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5" name="TextBox 44"/>
          <p:cNvSpPr txBox="1"/>
          <p:nvPr/>
        </p:nvSpPr>
        <p:spPr>
          <a:xfrm>
            <a:off x="3802676" y="3428282"/>
            <a:ext cx="746631" cy="229503"/>
          </a:xfrm>
          <a:prstGeom prst="rect">
            <a:avLst/>
          </a:prstGeom>
        </p:spPr>
        <p:txBody>
          <a:bodyPr vert="horz" wrap="none" lIns="68580" tIns="34290" rIns="68580" bIns="34290" rtlCol="0" anchor="t" anchorCtr="0">
            <a:noAutofit/>
          </a:bodyPr>
          <a:lstStyle/>
          <a:p>
            <a:pPr>
              <a:lnSpc>
                <a:spcPct val="90000"/>
              </a:lnSpc>
              <a:spcBef>
                <a:spcPts val="750"/>
              </a:spcBef>
            </a:pPr>
            <a:r>
              <a:rPr lang="en-US" sz="1050" dirty="0">
                <a:solidFill>
                  <a:schemeClr val="tx2">
                    <a:lumMod val="50000"/>
                  </a:schemeClr>
                </a:solidFill>
              </a:rPr>
              <a:t>4 NVIDIA P100 GPUs</a:t>
            </a:r>
          </a:p>
        </p:txBody>
      </p:sp>
      <p:cxnSp>
        <p:nvCxnSpPr>
          <p:cNvPr id="64" name="Straight Arrow Connector 63"/>
          <p:cNvCxnSpPr/>
          <p:nvPr/>
        </p:nvCxnSpPr>
        <p:spPr>
          <a:xfrm flipH="1">
            <a:off x="4200599" y="1701632"/>
            <a:ext cx="16032" cy="780659"/>
          </a:xfrm>
          <a:prstGeom prst="straightConnector1">
            <a:avLst/>
          </a:prstGeom>
          <a:ln w="25400">
            <a:solidFill>
              <a:schemeClr val="tx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Can 76"/>
          <p:cNvSpPr/>
          <p:nvPr/>
        </p:nvSpPr>
        <p:spPr>
          <a:xfrm>
            <a:off x="1180867" y="2707100"/>
            <a:ext cx="1466558" cy="1014982"/>
          </a:xfrm>
          <a:prstGeom prst="can">
            <a:avLst/>
          </a:prstGeom>
          <a:solidFill>
            <a:schemeClr val="bg2"/>
          </a:solidFill>
          <a:ln>
            <a:solidFill>
              <a:schemeClr val="tx2">
                <a:lumMod val="5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tx2">
                    <a:lumMod val="50000"/>
                  </a:schemeClr>
                </a:solidFill>
                <a:latin typeface="Helvetica Neue" charset="0"/>
                <a:ea typeface="Helvetica Neue" charset="0"/>
                <a:cs typeface="Helvetica Neue" charset="0"/>
              </a:rPr>
              <a:t>ImageNet 22K</a:t>
            </a:r>
          </a:p>
          <a:p>
            <a:pPr algn="ctr"/>
            <a:r>
              <a:rPr lang="en-US" sz="1200" dirty="0">
                <a:solidFill>
                  <a:schemeClr val="tx2">
                    <a:lumMod val="50000"/>
                  </a:schemeClr>
                </a:solidFill>
                <a:latin typeface="Helvetica Neue" charset="0"/>
                <a:ea typeface="Helvetica Neue" charset="0"/>
                <a:cs typeface="Helvetica Neue" charset="0"/>
              </a:rPr>
              <a:t>14 million images</a:t>
            </a:r>
          </a:p>
          <a:p>
            <a:pPr algn="ctr"/>
            <a:r>
              <a:rPr lang="en-US" sz="1200" dirty="0">
                <a:solidFill>
                  <a:schemeClr val="tx2">
                    <a:lumMod val="50000"/>
                  </a:schemeClr>
                </a:solidFill>
                <a:latin typeface="Helvetica Neue" charset="0"/>
                <a:ea typeface="Helvetica Neue" charset="0"/>
                <a:cs typeface="Helvetica Neue" charset="0"/>
              </a:rPr>
              <a:t>3 TB</a:t>
            </a:r>
          </a:p>
        </p:txBody>
      </p:sp>
      <p:sp>
        <p:nvSpPr>
          <p:cNvPr id="81" name="Circular Arrow 80"/>
          <p:cNvSpPr/>
          <p:nvPr/>
        </p:nvSpPr>
        <p:spPr>
          <a:xfrm>
            <a:off x="2360847" y="2290487"/>
            <a:ext cx="1223581" cy="984841"/>
          </a:xfrm>
          <a:prstGeom prst="circularArrow">
            <a:avLst/>
          </a:prstGeom>
          <a:solidFill>
            <a:schemeClr val="bg2">
              <a:lumMod val="85000"/>
            </a:schemeClr>
          </a:solidFill>
          <a:ln>
            <a:solidFill>
              <a:schemeClr val="tx2">
                <a:lumMod val="5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tx1"/>
              </a:solidFill>
            </a:endParaRPr>
          </a:p>
        </p:txBody>
      </p:sp>
      <p:sp>
        <p:nvSpPr>
          <p:cNvPr id="85" name="Right Arrow 84"/>
          <p:cNvSpPr/>
          <p:nvPr/>
        </p:nvSpPr>
        <p:spPr>
          <a:xfrm>
            <a:off x="5431270" y="3163315"/>
            <a:ext cx="952877" cy="471986"/>
          </a:xfrm>
          <a:prstGeom prst="rightArrow">
            <a:avLst/>
          </a:prstGeom>
          <a:solidFill>
            <a:schemeClr val="bg2">
              <a:lumMod val="85000"/>
            </a:schemeClr>
          </a:solidFill>
          <a:ln>
            <a:solidFill>
              <a:schemeClr val="tx2">
                <a:lumMod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6" name="TextBox 85"/>
          <p:cNvSpPr txBox="1"/>
          <p:nvPr/>
        </p:nvSpPr>
        <p:spPr>
          <a:xfrm>
            <a:off x="6549304" y="3100654"/>
            <a:ext cx="1187010" cy="597308"/>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800" dirty="0">
                <a:solidFill>
                  <a:schemeClr val="accent2"/>
                </a:solidFill>
                <a:latin typeface="Helvetica Neue" charset="0"/>
                <a:ea typeface="Helvetica Neue" charset="0"/>
                <a:cs typeface="Helvetica Neue" charset="0"/>
              </a:rPr>
              <a:t>16 days</a:t>
            </a:r>
          </a:p>
          <a:p>
            <a:pPr algn="ctr">
              <a:lnSpc>
                <a:spcPct val="90000"/>
              </a:lnSpc>
              <a:spcBef>
                <a:spcPts val="300"/>
              </a:spcBef>
            </a:pPr>
            <a:r>
              <a:rPr lang="en-US" sz="1800" dirty="0">
                <a:solidFill>
                  <a:schemeClr val="accent2"/>
                </a:solidFill>
                <a:latin typeface="Helvetica Neue" charset="0"/>
                <a:ea typeface="Helvetica Neue" charset="0"/>
                <a:cs typeface="Helvetica Neue" charset="0"/>
              </a:rPr>
              <a:t>training time</a:t>
            </a:r>
          </a:p>
        </p:txBody>
      </p:sp>
    </p:spTree>
    <p:extLst>
      <p:ext uri="{BB962C8B-B14F-4D97-AF65-F5344CB8AC3E}">
        <p14:creationId xmlns:p14="http://schemas.microsoft.com/office/powerpoint/2010/main" val="17151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500" fill="hold"/>
                                        <p:tgtEl>
                                          <p:spTgt spid="81"/>
                                        </p:tgtEl>
                                        <p:attrNameLst>
                                          <p:attrName>ppt_x</p:attrName>
                                        </p:attrNameLst>
                                      </p:cBhvr>
                                      <p:tavLst>
                                        <p:tav tm="0">
                                          <p:val>
                                            <p:strVal val="#ppt_x"/>
                                          </p:val>
                                        </p:tav>
                                        <p:tav tm="100000">
                                          <p:val>
                                            <p:strVal val="#ppt_x"/>
                                          </p:val>
                                        </p:tav>
                                      </p:tavLst>
                                    </p:anim>
                                    <p:anim calcmode="lin" valueType="num">
                                      <p:cBhvr additive="base">
                                        <p:cTn id="12" dur="500" fill="hold"/>
                                        <p:tgtEl>
                                          <p:spTgt spid="8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additive="base">
                                        <p:cTn id="45" dur="500" fill="hold"/>
                                        <p:tgtEl>
                                          <p:spTgt spid="85"/>
                                        </p:tgtEl>
                                        <p:attrNameLst>
                                          <p:attrName>ppt_x</p:attrName>
                                        </p:attrNameLst>
                                      </p:cBhvr>
                                      <p:tavLst>
                                        <p:tav tm="0">
                                          <p:val>
                                            <p:strVal val="0-#ppt_w/2"/>
                                          </p:val>
                                        </p:tav>
                                        <p:tav tm="100000">
                                          <p:val>
                                            <p:strVal val="#ppt_x"/>
                                          </p:val>
                                        </p:tav>
                                      </p:tavLst>
                                    </p:anim>
                                    <p:anim calcmode="lin" valueType="num">
                                      <p:cBhvr additive="base">
                                        <p:cTn id="46" dur="500" fill="hold"/>
                                        <p:tgtEl>
                                          <p:spTgt spid="85"/>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0-#ppt_w/2"/>
                                          </p:val>
                                        </p:tav>
                                        <p:tav tm="100000">
                                          <p:val>
                                            <p:strVal val="#ppt_x"/>
                                          </p:val>
                                        </p:tav>
                                      </p:tavLst>
                                    </p:anim>
                                    <p:anim calcmode="lin" valueType="num">
                                      <p:cBhvr additive="base">
                                        <p:cTn id="50"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45" grpId="0"/>
      <p:bldP spid="77" grpId="0" animBg="1"/>
      <p:bldP spid="81" grpId="0" animBg="1"/>
      <p:bldP spid="85" grpId="0" animBg="1"/>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4290" y="192088"/>
            <a:ext cx="7407275" cy="390525"/>
          </a:xfrm>
        </p:spPr>
        <p:txBody>
          <a:bodyPr/>
          <a:lstStyle/>
          <a:p>
            <a:pPr fontAlgn="base"/>
            <a:r>
              <a:rPr lang="en-US" sz="2000" dirty="0" smtClean="0">
                <a:solidFill>
                  <a:schemeClr val="tx1"/>
                </a:solidFill>
                <a:latin typeface="Helvetica Neue Medium" charset="0"/>
                <a:ea typeface="Helvetica Neue Medium" charset="0"/>
                <a:cs typeface="Helvetica Neue Medium" charset="0"/>
              </a:rPr>
              <a:t>Distributed training across multiple servers</a:t>
            </a:r>
            <a:endParaRPr lang="en-US" sz="2000" dirty="0">
              <a:solidFill>
                <a:schemeClr val="accent5"/>
              </a:solidFill>
              <a:latin typeface="Helvetica Neue Medium" charset="0"/>
              <a:ea typeface="Helvetica Neue Medium" charset="0"/>
              <a:cs typeface="Helvetica Neue Medium" charset="0"/>
            </a:endParaRPr>
          </a:p>
        </p:txBody>
      </p:sp>
      <p:sp>
        <p:nvSpPr>
          <p:cNvPr id="65" name="Cube 64"/>
          <p:cNvSpPr/>
          <p:nvPr/>
        </p:nvSpPr>
        <p:spPr>
          <a:xfrm rot="16200000">
            <a:off x="1605928" y="2556227"/>
            <a:ext cx="829587" cy="1092964"/>
          </a:xfrm>
          <a:prstGeom prst="cube">
            <a:avLst>
              <a:gd name="adj" fmla="val 21029"/>
            </a:avLst>
          </a:prstGeom>
          <a:solidFill>
            <a:schemeClr val="bg2"/>
          </a:solidFill>
          <a:ln>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latin typeface="Helvetica Neue" charset="0"/>
              <a:ea typeface="Helvetica Neue" charset="0"/>
              <a:cs typeface="Helvetica Neue" charset="0"/>
            </a:endParaRPr>
          </a:p>
        </p:txBody>
      </p:sp>
      <p:sp>
        <p:nvSpPr>
          <p:cNvPr id="71" name="Cube 70"/>
          <p:cNvSpPr/>
          <p:nvPr/>
        </p:nvSpPr>
        <p:spPr>
          <a:xfrm rot="16200000">
            <a:off x="1873107" y="2475792"/>
            <a:ext cx="305114" cy="306443"/>
          </a:xfrm>
          <a:prstGeom prst="cube">
            <a:avLst>
              <a:gd name="adj" fmla="val 24161"/>
            </a:avLst>
          </a:prstGeom>
          <a:solidFill>
            <a:schemeClr val="accent2">
              <a:lumMod val="20000"/>
              <a:lumOff val="80000"/>
            </a:schemeClr>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72" name="TextBox 71"/>
          <p:cNvSpPr txBox="1"/>
          <p:nvPr/>
        </p:nvSpPr>
        <p:spPr>
          <a:xfrm>
            <a:off x="1754019" y="2971084"/>
            <a:ext cx="746631" cy="229503"/>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1050" dirty="0">
                <a:solidFill>
                  <a:schemeClr val="tx1">
                    <a:lumMod val="50000"/>
                    <a:lumOff val="50000"/>
                  </a:schemeClr>
                </a:solidFill>
              </a:rPr>
              <a:t>server</a:t>
            </a:r>
          </a:p>
        </p:txBody>
      </p:sp>
      <p:sp>
        <p:nvSpPr>
          <p:cNvPr id="73" name="TextBox 72"/>
          <p:cNvSpPr txBox="1"/>
          <p:nvPr/>
        </p:nvSpPr>
        <p:spPr>
          <a:xfrm>
            <a:off x="1622604" y="2215567"/>
            <a:ext cx="766700" cy="217705"/>
          </a:xfrm>
          <a:prstGeom prst="rect">
            <a:avLst/>
          </a:prstGeom>
          <a:noFill/>
        </p:spPr>
        <p:txBody>
          <a:bodyPr vert="horz" wrap="none" lIns="68580" tIns="34290" rIns="68580" bIns="34290" rtlCol="0" anchor="t" anchorCtr="0">
            <a:noAutofit/>
          </a:bodyPr>
          <a:lstStyle/>
          <a:p>
            <a:pPr algn="ctr">
              <a:lnSpc>
                <a:spcPct val="90000"/>
              </a:lnSpc>
              <a:spcBef>
                <a:spcPts val="750"/>
              </a:spcBef>
            </a:pPr>
            <a:r>
              <a:rPr lang="en-US" sz="1400" dirty="0">
                <a:solidFill>
                  <a:schemeClr val="accent2"/>
                </a:solidFill>
                <a:latin typeface="Helvetica Neue" charset="0"/>
                <a:ea typeface="Helvetica Neue" charset="0"/>
                <a:cs typeface="Helvetica Neue" charset="0"/>
              </a:rPr>
              <a:t>model</a:t>
            </a:r>
          </a:p>
        </p:txBody>
      </p:sp>
      <p:sp>
        <p:nvSpPr>
          <p:cNvPr id="75" name="Cube 74"/>
          <p:cNvSpPr/>
          <p:nvPr/>
        </p:nvSpPr>
        <p:spPr>
          <a:xfrm rot="16200000">
            <a:off x="4695548" y="2556227"/>
            <a:ext cx="829587" cy="1092964"/>
          </a:xfrm>
          <a:prstGeom prst="cube">
            <a:avLst>
              <a:gd name="adj" fmla="val 21029"/>
            </a:avLst>
          </a:prstGeom>
          <a:solidFill>
            <a:schemeClr val="bg2"/>
          </a:solidFill>
          <a:ln>
            <a:solidFill>
              <a:schemeClr val="tx2">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3" name="Cube 82"/>
          <p:cNvSpPr/>
          <p:nvPr/>
        </p:nvSpPr>
        <p:spPr>
          <a:xfrm rot="16200000">
            <a:off x="4962727" y="2515359"/>
            <a:ext cx="305114" cy="306443"/>
          </a:xfrm>
          <a:prstGeom prst="cube">
            <a:avLst>
              <a:gd name="adj" fmla="val 24161"/>
            </a:avLst>
          </a:prstGeom>
          <a:solidFill>
            <a:schemeClr val="accent2">
              <a:lumMod val="20000"/>
              <a:lumOff val="80000"/>
            </a:schemeClr>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7" name="TextBox 86"/>
          <p:cNvSpPr txBox="1"/>
          <p:nvPr/>
        </p:nvSpPr>
        <p:spPr>
          <a:xfrm>
            <a:off x="4840814" y="2265849"/>
            <a:ext cx="766700" cy="217705"/>
          </a:xfrm>
          <a:prstGeom prst="rect">
            <a:avLst/>
          </a:prstGeom>
          <a:noFill/>
        </p:spPr>
        <p:txBody>
          <a:bodyPr vert="horz" wrap="none" lIns="68580" tIns="34290" rIns="68580" bIns="34290" rtlCol="0" anchor="t" anchorCtr="0">
            <a:noAutofit/>
          </a:bodyPr>
          <a:lstStyle/>
          <a:p>
            <a:pPr algn="ctr">
              <a:lnSpc>
                <a:spcPct val="90000"/>
              </a:lnSpc>
              <a:spcBef>
                <a:spcPts val="750"/>
              </a:spcBef>
            </a:pPr>
            <a:r>
              <a:rPr lang="en-US" sz="1400">
                <a:solidFill>
                  <a:schemeClr val="accent2"/>
                </a:solidFill>
                <a:latin typeface="Helvetica Neue" charset="0"/>
                <a:ea typeface="Helvetica Neue" charset="0"/>
                <a:cs typeface="Helvetica Neue" charset="0"/>
              </a:rPr>
              <a:t>model copy</a:t>
            </a:r>
            <a:endParaRPr lang="en-US" sz="1400" dirty="0">
              <a:solidFill>
                <a:schemeClr val="accent2"/>
              </a:solidFill>
              <a:latin typeface="Helvetica Neue" charset="0"/>
              <a:ea typeface="Helvetica Neue" charset="0"/>
              <a:cs typeface="Helvetica Neue" charset="0"/>
            </a:endParaRPr>
          </a:p>
        </p:txBody>
      </p:sp>
      <p:sp>
        <p:nvSpPr>
          <p:cNvPr id="77" name="Can 76"/>
          <p:cNvSpPr/>
          <p:nvPr/>
        </p:nvSpPr>
        <p:spPr>
          <a:xfrm>
            <a:off x="3269975" y="3724489"/>
            <a:ext cx="858762" cy="550467"/>
          </a:xfrm>
          <a:prstGeom prst="can">
            <a:avLst/>
          </a:prstGeom>
          <a:solidFill>
            <a:schemeClr val="bg2"/>
          </a:solidFill>
          <a:ln>
            <a:solidFill>
              <a:schemeClr val="tx2">
                <a:lumMod val="7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tx1"/>
                </a:solidFill>
                <a:latin typeface="Helvetica Neue" charset="0"/>
                <a:ea typeface="Helvetica Neue" charset="0"/>
                <a:cs typeface="Helvetica Neue" charset="0"/>
              </a:rPr>
              <a:t>data</a:t>
            </a:r>
          </a:p>
        </p:txBody>
      </p:sp>
      <p:cxnSp>
        <p:nvCxnSpPr>
          <p:cNvPr id="24" name="Elbow Connector 23"/>
          <p:cNvCxnSpPr/>
          <p:nvPr/>
        </p:nvCxnSpPr>
        <p:spPr>
          <a:xfrm flipV="1">
            <a:off x="2178885" y="1563323"/>
            <a:ext cx="1357858" cy="1053057"/>
          </a:xfrm>
          <a:prstGeom prst="bentConnector2">
            <a:avLst/>
          </a:prstGeom>
          <a:ln w="19050">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108" name="Elbow Connector 107"/>
          <p:cNvCxnSpPr/>
          <p:nvPr/>
        </p:nvCxnSpPr>
        <p:spPr>
          <a:xfrm rot="10800000">
            <a:off x="3699357" y="1584312"/>
            <a:ext cx="1262707" cy="1018907"/>
          </a:xfrm>
          <a:prstGeom prst="bentConnector2">
            <a:avLst/>
          </a:prstGeom>
          <a:ln w="19050">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918121" y="1212926"/>
            <a:ext cx="1412589" cy="293346"/>
          </a:xfrm>
          <a:prstGeom prst="rect">
            <a:avLst/>
          </a:prstGeom>
          <a:noFill/>
        </p:spPr>
        <p:txBody>
          <a:bodyPr vert="horz" wrap="none" lIns="68580" tIns="34290" rIns="68580" bIns="34290" rtlCol="0" anchor="ctr" anchorCtr="0">
            <a:noAutofit/>
          </a:bodyPr>
          <a:lstStyle/>
          <a:p>
            <a:pPr algn="ctr">
              <a:lnSpc>
                <a:spcPct val="90000"/>
              </a:lnSpc>
              <a:spcBef>
                <a:spcPts val="300"/>
              </a:spcBef>
            </a:pPr>
            <a:r>
              <a:rPr lang="en-US" sz="1100">
                <a:latin typeface="Helvetica Neue" charset="0"/>
                <a:ea typeface="Helvetica Neue" charset="0"/>
                <a:cs typeface="Helvetica Neue" charset="0"/>
              </a:rPr>
              <a:t>sync </a:t>
            </a:r>
            <a:r>
              <a:rPr lang="en-US" sz="1100" dirty="0">
                <a:latin typeface="Helvetica Neue" charset="0"/>
                <a:ea typeface="Helvetica Neue" charset="0"/>
                <a:cs typeface="Helvetica Neue" charset="0"/>
              </a:rPr>
              <a:t>parameters</a:t>
            </a:r>
          </a:p>
        </p:txBody>
      </p:sp>
      <p:sp>
        <p:nvSpPr>
          <p:cNvPr id="48" name="TextBox 47"/>
          <p:cNvSpPr txBox="1"/>
          <p:nvPr/>
        </p:nvSpPr>
        <p:spPr>
          <a:xfrm>
            <a:off x="4837435" y="2971084"/>
            <a:ext cx="746631" cy="229503"/>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1050" dirty="0">
                <a:solidFill>
                  <a:schemeClr val="tx1">
                    <a:lumMod val="50000"/>
                    <a:lumOff val="50000"/>
                  </a:schemeClr>
                </a:solidFill>
                <a:latin typeface="Helvetica Neue" charset="0"/>
                <a:ea typeface="Helvetica Neue" charset="0"/>
                <a:cs typeface="Helvetica Neue" charset="0"/>
              </a:rPr>
              <a:t>server</a:t>
            </a:r>
          </a:p>
        </p:txBody>
      </p:sp>
      <p:cxnSp>
        <p:nvCxnSpPr>
          <p:cNvPr id="59" name="Elbow Connector 58"/>
          <p:cNvCxnSpPr>
            <a:stCxn id="75" idx="2"/>
            <a:endCxn id="77" idx="4"/>
          </p:cNvCxnSpPr>
          <p:nvPr/>
        </p:nvCxnSpPr>
        <p:spPr>
          <a:xfrm rot="5400000">
            <a:off x="4422044" y="3224198"/>
            <a:ext cx="482220" cy="1068832"/>
          </a:xfrm>
          <a:prstGeom prst="bentConnector2">
            <a:avLst/>
          </a:prstGeom>
          <a:ln w="1905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65" idx="2"/>
            <a:endCxn id="77" idx="2"/>
          </p:cNvCxnSpPr>
          <p:nvPr/>
        </p:nvCxnSpPr>
        <p:spPr>
          <a:xfrm rot="16200000" flipH="1">
            <a:off x="2447852" y="3177599"/>
            <a:ext cx="482220" cy="1162027"/>
          </a:xfrm>
          <a:prstGeom prst="bentConnector2">
            <a:avLst/>
          </a:prstGeom>
          <a:ln w="19050">
            <a:solidFill>
              <a:schemeClr val="tx1"/>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pic>
        <p:nvPicPr>
          <p:cNvPr id="69" name="Picture 68"/>
          <p:cNvPicPr>
            <a:picLocks noChangeAspect="1"/>
          </p:cNvPicPr>
          <p:nvPr/>
        </p:nvPicPr>
        <p:blipFill>
          <a:blip r:embed="rId2"/>
          <a:stretch>
            <a:fillRect/>
          </a:stretch>
        </p:blipFill>
        <p:spPr>
          <a:xfrm>
            <a:off x="1789096" y="3132550"/>
            <a:ext cx="281807" cy="331538"/>
          </a:xfrm>
          <a:prstGeom prst="rect">
            <a:avLst/>
          </a:prstGeom>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2"/>
          <a:stretch>
            <a:fillRect/>
          </a:stretch>
        </p:blipFill>
        <p:spPr>
          <a:xfrm>
            <a:off x="2151062" y="3132550"/>
            <a:ext cx="281807" cy="331538"/>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2"/>
          <a:stretch>
            <a:fillRect/>
          </a:stretch>
        </p:blipFill>
        <p:spPr>
          <a:xfrm>
            <a:off x="4867299" y="3132550"/>
            <a:ext cx="281807" cy="331538"/>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
          <a:stretch>
            <a:fillRect/>
          </a:stretch>
        </p:blipFill>
        <p:spPr>
          <a:xfrm>
            <a:off x="5229265" y="3132550"/>
            <a:ext cx="281807" cy="3315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67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500" fill="hold"/>
                                        <p:tgtEl>
                                          <p:spTgt spid="108"/>
                                        </p:tgtEl>
                                        <p:attrNameLst>
                                          <p:attrName>ppt_x</p:attrName>
                                        </p:attrNameLst>
                                      </p:cBhvr>
                                      <p:tavLst>
                                        <p:tav tm="0">
                                          <p:val>
                                            <p:strVal val="#ppt_x"/>
                                          </p:val>
                                        </p:tav>
                                        <p:tav tm="100000">
                                          <p:val>
                                            <p:strVal val="#ppt_x"/>
                                          </p:val>
                                        </p:tav>
                                      </p:tavLst>
                                    </p:anim>
                                    <p:anim calcmode="lin" valueType="num">
                                      <p:cBhvr additive="base">
                                        <p:cTn id="2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45860" y="165059"/>
            <a:ext cx="7245350" cy="390525"/>
          </a:xfrm>
        </p:spPr>
        <p:txBody>
          <a:bodyPr/>
          <a:lstStyle/>
          <a:p>
            <a:pPr fontAlgn="base"/>
            <a:r>
              <a:rPr lang="en-US" sz="2400" b="1" dirty="0" smtClean="0">
                <a:latin typeface="Helvetica Neue" charset="0"/>
                <a:ea typeface="Helvetica Neue" charset="0"/>
                <a:cs typeface="Helvetica Neue" charset="0"/>
              </a:rPr>
              <a:t>Distributed training at scale</a:t>
            </a:r>
            <a:endParaRPr lang="en-US" sz="2400" b="1" dirty="0">
              <a:latin typeface="Helvetica Neue" charset="0"/>
              <a:ea typeface="Helvetica Neue" charset="0"/>
              <a:cs typeface="Helvetica Neue" charset="0"/>
            </a:endParaRPr>
          </a:p>
        </p:txBody>
      </p:sp>
      <p:sp>
        <p:nvSpPr>
          <p:cNvPr id="85" name="Right Arrow 84"/>
          <p:cNvSpPr/>
          <p:nvPr/>
        </p:nvSpPr>
        <p:spPr>
          <a:xfrm>
            <a:off x="1662634" y="3304177"/>
            <a:ext cx="5084929" cy="183827"/>
          </a:xfrm>
          <a:prstGeom prst="rightArrow">
            <a:avLst/>
          </a:prstGeom>
          <a:solidFill>
            <a:schemeClr val="accent5">
              <a:lumMod val="20000"/>
              <a:lumOff val="80000"/>
            </a:schemeClr>
          </a:solidFill>
          <a:ln>
            <a:solidFill>
              <a:schemeClr val="accent5">
                <a:lumMod val="60000"/>
                <a:lumOff val="4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accent4">
                  <a:lumMod val="25000"/>
                  <a:lumOff val="75000"/>
                </a:schemeClr>
              </a:solidFill>
            </a:endParaRPr>
          </a:p>
        </p:txBody>
      </p:sp>
      <p:sp>
        <p:nvSpPr>
          <p:cNvPr id="54" name="Cube 53"/>
          <p:cNvSpPr/>
          <p:nvPr/>
        </p:nvSpPr>
        <p:spPr>
          <a:xfrm rot="16200000">
            <a:off x="3580033" y="2867374"/>
            <a:ext cx="829587" cy="1092964"/>
          </a:xfrm>
          <a:prstGeom prst="cube">
            <a:avLst>
              <a:gd name="adj" fmla="val 21029"/>
            </a:avLst>
          </a:prstGeom>
          <a:solidFill>
            <a:schemeClr val="bg2"/>
          </a:solidFill>
          <a:ln>
            <a:solidFill>
              <a:schemeClr val="tx2">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60" name="Cube 59"/>
          <p:cNvSpPr/>
          <p:nvPr/>
        </p:nvSpPr>
        <p:spPr>
          <a:xfrm rot="16200000">
            <a:off x="3847212" y="2786939"/>
            <a:ext cx="305114" cy="306443"/>
          </a:xfrm>
          <a:prstGeom prst="cube">
            <a:avLst>
              <a:gd name="adj" fmla="val 24161"/>
            </a:avLst>
          </a:prstGeom>
          <a:solidFill>
            <a:schemeClr val="accent2">
              <a:lumMod val="20000"/>
              <a:lumOff val="80000"/>
            </a:schemeClr>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0" name="TextBox 9"/>
          <p:cNvSpPr txBox="1"/>
          <p:nvPr/>
        </p:nvSpPr>
        <p:spPr>
          <a:xfrm>
            <a:off x="3666152" y="3885465"/>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013" dirty="0"/>
              <a:t>2</a:t>
            </a:r>
          </a:p>
        </p:txBody>
      </p:sp>
      <p:sp>
        <p:nvSpPr>
          <p:cNvPr id="65" name="Cube 64"/>
          <p:cNvSpPr/>
          <p:nvPr/>
        </p:nvSpPr>
        <p:spPr>
          <a:xfrm rot="16200000">
            <a:off x="2369167" y="2867374"/>
            <a:ext cx="829587" cy="1092964"/>
          </a:xfrm>
          <a:prstGeom prst="cube">
            <a:avLst>
              <a:gd name="adj" fmla="val 21029"/>
            </a:avLst>
          </a:prstGeom>
          <a:solidFill>
            <a:schemeClr val="bg2"/>
          </a:solidFill>
          <a:ln>
            <a:solidFill>
              <a:schemeClr val="tx2">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71" name="Cube 70"/>
          <p:cNvSpPr/>
          <p:nvPr/>
        </p:nvSpPr>
        <p:spPr>
          <a:xfrm rot="16200000">
            <a:off x="2636346" y="2786939"/>
            <a:ext cx="305114" cy="306443"/>
          </a:xfrm>
          <a:prstGeom prst="cube">
            <a:avLst>
              <a:gd name="adj" fmla="val 24161"/>
            </a:avLst>
          </a:prstGeom>
          <a:solidFill>
            <a:schemeClr val="accent2">
              <a:lumMod val="20000"/>
              <a:lumOff val="80000"/>
            </a:schemeClr>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72" name="TextBox 71"/>
          <p:cNvSpPr txBox="1"/>
          <p:nvPr/>
        </p:nvSpPr>
        <p:spPr>
          <a:xfrm>
            <a:off x="2496802" y="3406425"/>
            <a:ext cx="746631" cy="229503"/>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1050" dirty="0" smtClean="0">
                <a:solidFill>
                  <a:schemeClr val="tx2">
                    <a:lumMod val="50000"/>
                  </a:schemeClr>
                </a:solidFill>
                <a:latin typeface="Helvetica Neue" charset="0"/>
                <a:ea typeface="Helvetica Neue" charset="0"/>
                <a:cs typeface="Helvetica Neue" charset="0"/>
              </a:rPr>
              <a:t>2xV100s</a:t>
            </a:r>
            <a:endParaRPr lang="en-US" sz="1050" dirty="0">
              <a:solidFill>
                <a:schemeClr val="tx2">
                  <a:lumMod val="50000"/>
                </a:schemeClr>
              </a:solidFill>
              <a:latin typeface="Helvetica Neue" charset="0"/>
              <a:ea typeface="Helvetica Neue" charset="0"/>
              <a:cs typeface="Helvetica Neue" charset="0"/>
            </a:endParaRPr>
          </a:p>
        </p:txBody>
      </p:sp>
      <p:sp>
        <p:nvSpPr>
          <p:cNvPr id="74" name="TextBox 73"/>
          <p:cNvSpPr txBox="1"/>
          <p:nvPr/>
        </p:nvSpPr>
        <p:spPr>
          <a:xfrm>
            <a:off x="2498150" y="3885465"/>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013"/>
              <a:t>1</a:t>
            </a:r>
            <a:endParaRPr lang="en-US" sz="1013" dirty="0"/>
          </a:p>
        </p:txBody>
      </p:sp>
      <p:sp>
        <p:nvSpPr>
          <p:cNvPr id="75" name="Cube 74"/>
          <p:cNvSpPr/>
          <p:nvPr/>
        </p:nvSpPr>
        <p:spPr>
          <a:xfrm rot="16200000">
            <a:off x="5059877" y="2867374"/>
            <a:ext cx="829587" cy="1092964"/>
          </a:xfrm>
          <a:prstGeom prst="cube">
            <a:avLst>
              <a:gd name="adj" fmla="val 21029"/>
            </a:avLst>
          </a:prstGeom>
          <a:solidFill>
            <a:schemeClr val="bg2"/>
          </a:solidFill>
          <a:ln>
            <a:solidFill>
              <a:schemeClr val="tx2">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3" name="Cube 82"/>
          <p:cNvSpPr/>
          <p:nvPr/>
        </p:nvSpPr>
        <p:spPr>
          <a:xfrm rot="16200000">
            <a:off x="5327056" y="2826506"/>
            <a:ext cx="305114" cy="306443"/>
          </a:xfrm>
          <a:prstGeom prst="cube">
            <a:avLst>
              <a:gd name="adj" fmla="val 24161"/>
            </a:avLst>
          </a:prstGeom>
          <a:solidFill>
            <a:schemeClr val="accent2">
              <a:lumMod val="20000"/>
              <a:lumOff val="80000"/>
            </a:schemeClr>
          </a:solidFill>
          <a:ln>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88" name="TextBox 87"/>
          <p:cNvSpPr txBox="1"/>
          <p:nvPr/>
        </p:nvSpPr>
        <p:spPr>
          <a:xfrm>
            <a:off x="5145996" y="3903599"/>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013" dirty="0"/>
              <a:t>64</a:t>
            </a:r>
          </a:p>
        </p:txBody>
      </p:sp>
      <p:sp>
        <p:nvSpPr>
          <p:cNvPr id="89" name="TextBox 88"/>
          <p:cNvSpPr txBox="1"/>
          <p:nvPr/>
        </p:nvSpPr>
        <p:spPr>
          <a:xfrm>
            <a:off x="4368734" y="3744630"/>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mr-IN" sz="2400" b="1" dirty="0"/>
              <a:t>…</a:t>
            </a:r>
            <a:endParaRPr lang="en-US" sz="2400" b="1" dirty="0"/>
          </a:p>
        </p:txBody>
      </p:sp>
      <p:sp>
        <p:nvSpPr>
          <p:cNvPr id="77" name="Can 76"/>
          <p:cNvSpPr/>
          <p:nvPr/>
        </p:nvSpPr>
        <p:spPr>
          <a:xfrm>
            <a:off x="579771" y="2882121"/>
            <a:ext cx="1188472" cy="913356"/>
          </a:xfrm>
          <a:prstGeom prst="can">
            <a:avLst/>
          </a:prstGeom>
          <a:solidFill>
            <a:schemeClr val="bg2">
              <a:lumMod val="95000"/>
            </a:schemeClr>
          </a:solidFill>
          <a:ln>
            <a:solidFill>
              <a:schemeClr val="tx2">
                <a:lumMod val="25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solidFill>
                  <a:schemeClr val="tx1"/>
                </a:solidFill>
                <a:latin typeface="Helvetica Neue" charset="0"/>
                <a:ea typeface="Helvetica Neue" charset="0"/>
                <a:cs typeface="Helvetica Neue" charset="0"/>
              </a:rPr>
              <a:t>ImageNet 22K</a:t>
            </a:r>
          </a:p>
          <a:p>
            <a:pPr algn="ctr"/>
            <a:r>
              <a:rPr lang="en-US" sz="1050" dirty="0">
                <a:solidFill>
                  <a:schemeClr val="tx1"/>
                </a:solidFill>
                <a:latin typeface="Helvetica Neue" charset="0"/>
                <a:ea typeface="Helvetica Neue" charset="0"/>
                <a:cs typeface="Helvetica Neue" charset="0"/>
              </a:rPr>
              <a:t>14 million images</a:t>
            </a:r>
          </a:p>
          <a:p>
            <a:pPr algn="ctr"/>
            <a:r>
              <a:rPr lang="en-US" sz="1050" dirty="0">
                <a:solidFill>
                  <a:schemeClr val="tx1"/>
                </a:solidFill>
                <a:latin typeface="Helvetica Neue" charset="0"/>
                <a:ea typeface="Helvetica Neue" charset="0"/>
                <a:cs typeface="Helvetica Neue" charset="0"/>
              </a:rPr>
              <a:t>3 TB</a:t>
            </a:r>
          </a:p>
        </p:txBody>
      </p:sp>
      <p:cxnSp>
        <p:nvCxnSpPr>
          <p:cNvPr id="24" name="Elbow Connector 23"/>
          <p:cNvCxnSpPr>
            <a:stCxn id="71" idx="5"/>
          </p:cNvCxnSpPr>
          <p:nvPr/>
        </p:nvCxnSpPr>
        <p:spPr>
          <a:xfrm rot="5400000" flipH="1" flipV="1">
            <a:off x="2577177" y="1562277"/>
            <a:ext cx="1400192" cy="1050459"/>
          </a:xfrm>
          <a:prstGeom prst="bentConnector3">
            <a:avLst>
              <a:gd name="adj1" fmla="val 50000"/>
            </a:avLst>
          </a:prstGeom>
          <a:ln w="19050">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108" name="Elbow Connector 107"/>
          <p:cNvCxnSpPr>
            <a:stCxn id="83" idx="5"/>
          </p:cNvCxnSpPr>
          <p:nvPr/>
        </p:nvCxnSpPr>
        <p:spPr>
          <a:xfrm rot="16200000" flipV="1">
            <a:off x="4041937" y="1426354"/>
            <a:ext cx="1439759" cy="1361874"/>
          </a:xfrm>
          <a:prstGeom prst="bentConnector3">
            <a:avLst>
              <a:gd name="adj1" fmla="val 50000"/>
            </a:avLst>
          </a:prstGeom>
          <a:ln w="19050">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60" idx="5"/>
          </p:cNvCxnSpPr>
          <p:nvPr/>
        </p:nvCxnSpPr>
        <p:spPr>
          <a:xfrm rot="5400000" flipH="1" flipV="1">
            <a:off x="3256644" y="2077573"/>
            <a:ext cx="1416296" cy="3764"/>
          </a:xfrm>
          <a:prstGeom prst="bentConnector3">
            <a:avLst>
              <a:gd name="adj1" fmla="val 50000"/>
            </a:avLst>
          </a:prstGeom>
          <a:ln w="19050">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6914086" y="3084854"/>
            <a:ext cx="1187010" cy="597308"/>
          </a:xfrm>
          <a:prstGeom prst="rect">
            <a:avLst/>
          </a:prstGeom>
        </p:spPr>
        <p:txBody>
          <a:bodyPr vert="horz" wrap="none" lIns="68580" tIns="34290" rIns="68580" bIns="34290" rtlCol="0" anchor="t" anchorCtr="0">
            <a:noAutofit/>
          </a:bodyPr>
          <a:lstStyle/>
          <a:p>
            <a:pPr>
              <a:lnSpc>
                <a:spcPct val="90000"/>
              </a:lnSpc>
              <a:spcBef>
                <a:spcPts val="300"/>
              </a:spcBef>
            </a:pPr>
            <a:r>
              <a:rPr lang="en-US" sz="1800" dirty="0" smtClean="0">
                <a:solidFill>
                  <a:schemeClr val="accent2"/>
                </a:solidFill>
              </a:rPr>
              <a:t>~7 </a:t>
            </a:r>
            <a:r>
              <a:rPr lang="en-US" sz="1800" dirty="0">
                <a:solidFill>
                  <a:schemeClr val="accent2"/>
                </a:solidFill>
              </a:rPr>
              <a:t>hours</a:t>
            </a:r>
          </a:p>
          <a:p>
            <a:pPr>
              <a:lnSpc>
                <a:spcPct val="90000"/>
              </a:lnSpc>
              <a:spcBef>
                <a:spcPts val="300"/>
              </a:spcBef>
            </a:pPr>
            <a:r>
              <a:rPr lang="en-US" sz="1800" dirty="0">
                <a:solidFill>
                  <a:schemeClr val="accent2"/>
                </a:solidFill>
              </a:rPr>
              <a:t>training time</a:t>
            </a:r>
          </a:p>
        </p:txBody>
      </p:sp>
      <p:sp>
        <p:nvSpPr>
          <p:cNvPr id="46" name="TextBox 45"/>
          <p:cNvSpPr txBox="1"/>
          <p:nvPr/>
        </p:nvSpPr>
        <p:spPr>
          <a:xfrm>
            <a:off x="3315642" y="1046022"/>
            <a:ext cx="1412589" cy="293346"/>
          </a:xfrm>
          <a:prstGeom prst="rect">
            <a:avLst/>
          </a:prstGeom>
          <a:noFill/>
        </p:spPr>
        <p:txBody>
          <a:bodyPr vert="horz" wrap="none" lIns="68580" tIns="34290" rIns="68580" bIns="34290" rtlCol="0" anchor="ctr" anchorCtr="0">
            <a:noAutofit/>
          </a:bodyPr>
          <a:lstStyle/>
          <a:p>
            <a:pPr algn="ctr">
              <a:lnSpc>
                <a:spcPct val="90000"/>
              </a:lnSpc>
              <a:spcBef>
                <a:spcPts val="300"/>
              </a:spcBef>
            </a:pPr>
            <a:r>
              <a:rPr lang="en-US" sz="1200" dirty="0">
                <a:latin typeface="Helvetica Neue" charset="0"/>
                <a:ea typeface="Helvetica Neue" charset="0"/>
                <a:cs typeface="Helvetica Neue" charset="0"/>
              </a:rPr>
              <a:t>sync parameters</a:t>
            </a:r>
          </a:p>
        </p:txBody>
      </p:sp>
      <p:sp>
        <p:nvSpPr>
          <p:cNvPr id="47" name="TextBox 46"/>
          <p:cNvSpPr txBox="1"/>
          <p:nvPr/>
        </p:nvSpPr>
        <p:spPr>
          <a:xfrm>
            <a:off x="3707562" y="3406425"/>
            <a:ext cx="746631" cy="229503"/>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1050" dirty="0" smtClean="0">
                <a:solidFill>
                  <a:schemeClr val="tx2">
                    <a:lumMod val="50000"/>
                  </a:schemeClr>
                </a:solidFill>
                <a:latin typeface="Helvetica Neue" charset="0"/>
                <a:ea typeface="Helvetica Neue" charset="0"/>
                <a:cs typeface="Helvetica Neue" charset="0"/>
              </a:rPr>
              <a:t>2xV100s</a:t>
            </a:r>
            <a:endParaRPr lang="en-US" sz="1050" dirty="0">
              <a:solidFill>
                <a:schemeClr val="tx2">
                  <a:lumMod val="50000"/>
                </a:schemeClr>
              </a:solidFill>
              <a:latin typeface="Helvetica Neue" charset="0"/>
              <a:ea typeface="Helvetica Neue" charset="0"/>
              <a:cs typeface="Helvetica Neue" charset="0"/>
            </a:endParaRPr>
          </a:p>
        </p:txBody>
      </p:sp>
      <p:sp>
        <p:nvSpPr>
          <p:cNvPr id="48" name="TextBox 47"/>
          <p:cNvSpPr txBox="1"/>
          <p:nvPr/>
        </p:nvSpPr>
        <p:spPr>
          <a:xfrm>
            <a:off x="5201763" y="3406425"/>
            <a:ext cx="746631" cy="229503"/>
          </a:xfrm>
          <a:prstGeom prst="rect">
            <a:avLst/>
          </a:prstGeom>
        </p:spPr>
        <p:txBody>
          <a:bodyPr vert="horz" wrap="none" lIns="68580" tIns="34290" rIns="68580" bIns="34290" rtlCol="0" anchor="t" anchorCtr="0">
            <a:noAutofit/>
          </a:bodyPr>
          <a:lstStyle/>
          <a:p>
            <a:pPr algn="ctr">
              <a:lnSpc>
                <a:spcPct val="90000"/>
              </a:lnSpc>
              <a:spcBef>
                <a:spcPts val="750"/>
              </a:spcBef>
            </a:pPr>
            <a:r>
              <a:rPr lang="en-US" sz="1050" dirty="0" smtClean="0">
                <a:solidFill>
                  <a:schemeClr val="tx2">
                    <a:lumMod val="50000"/>
                  </a:schemeClr>
                </a:solidFill>
                <a:latin typeface="Helvetica Neue" charset="0"/>
                <a:ea typeface="Helvetica Neue" charset="0"/>
                <a:cs typeface="Helvetica Neue" charset="0"/>
              </a:rPr>
              <a:t>2xV100s</a:t>
            </a:r>
            <a:endParaRPr lang="en-US" sz="1050" dirty="0">
              <a:solidFill>
                <a:schemeClr val="tx2">
                  <a:lumMod val="50000"/>
                </a:schemeClr>
              </a:solidFill>
              <a:latin typeface="Helvetica Neue" charset="0"/>
              <a:ea typeface="Helvetica Neue" charset="0"/>
              <a:cs typeface="Helvetica Neue" charset="0"/>
            </a:endParaRPr>
          </a:p>
        </p:txBody>
      </p:sp>
      <p:sp>
        <p:nvSpPr>
          <p:cNvPr id="50" name="TextBox 49"/>
          <p:cNvSpPr txBox="1"/>
          <p:nvPr/>
        </p:nvSpPr>
        <p:spPr>
          <a:xfrm>
            <a:off x="1956532" y="2496121"/>
            <a:ext cx="766700" cy="217705"/>
          </a:xfrm>
          <a:prstGeom prst="rect">
            <a:avLst/>
          </a:prstGeom>
          <a:noFill/>
        </p:spPr>
        <p:txBody>
          <a:bodyPr vert="horz" wrap="none" lIns="68580" tIns="34290" rIns="68580" bIns="34290" rtlCol="0" anchor="t" anchorCtr="0">
            <a:noAutofit/>
          </a:bodyPr>
          <a:lstStyle/>
          <a:p>
            <a:pPr algn="ctr">
              <a:lnSpc>
                <a:spcPct val="90000"/>
              </a:lnSpc>
              <a:spcBef>
                <a:spcPts val="300"/>
              </a:spcBef>
            </a:pPr>
            <a:r>
              <a:rPr lang="en-US" sz="1200" dirty="0" err="1">
                <a:solidFill>
                  <a:schemeClr val="accent2"/>
                </a:solidFill>
              </a:rPr>
              <a:t>resnet</a:t>
            </a:r>
            <a:endParaRPr lang="en-US" sz="1200" dirty="0">
              <a:solidFill>
                <a:schemeClr val="accent2"/>
              </a:solidFill>
            </a:endParaRPr>
          </a:p>
          <a:p>
            <a:pPr algn="ctr">
              <a:lnSpc>
                <a:spcPct val="90000"/>
              </a:lnSpc>
              <a:spcBef>
                <a:spcPts val="300"/>
              </a:spcBef>
            </a:pPr>
            <a:r>
              <a:rPr lang="en-US" sz="1200" dirty="0">
                <a:solidFill>
                  <a:schemeClr val="accent2"/>
                </a:solidFill>
              </a:rPr>
              <a:t>101</a:t>
            </a:r>
          </a:p>
        </p:txBody>
      </p:sp>
      <p:sp>
        <p:nvSpPr>
          <p:cNvPr id="17" name="TextBox 16"/>
          <p:cNvSpPr txBox="1"/>
          <p:nvPr/>
        </p:nvSpPr>
        <p:spPr>
          <a:xfrm>
            <a:off x="9001125" y="396479"/>
            <a:ext cx="685800" cy="685800"/>
          </a:xfrm>
          <a:prstGeom prst="rect">
            <a:avLst/>
          </a:prstGeom>
        </p:spPr>
        <p:txBody>
          <a:bodyPr vert="horz" wrap="none" lIns="68580" tIns="34290" rIns="68580" bIns="34290" rtlCol="0" anchor="t" anchorCtr="0">
            <a:noAutofit/>
          </a:bodyPr>
          <a:lstStyle/>
          <a:p>
            <a:pPr>
              <a:lnSpc>
                <a:spcPct val="90000"/>
              </a:lnSpc>
              <a:spcBef>
                <a:spcPts val="750"/>
              </a:spcBef>
            </a:pPr>
            <a:endParaRPr lang="en-US" sz="1875" dirty="0"/>
          </a:p>
        </p:txBody>
      </p:sp>
      <p:sp>
        <p:nvSpPr>
          <p:cNvPr id="51" name="TextBox 50"/>
          <p:cNvSpPr txBox="1"/>
          <p:nvPr/>
        </p:nvSpPr>
        <p:spPr>
          <a:xfrm>
            <a:off x="3725635" y="3146616"/>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013" dirty="0"/>
              <a:t>2</a:t>
            </a:r>
          </a:p>
        </p:txBody>
      </p:sp>
      <p:sp>
        <p:nvSpPr>
          <p:cNvPr id="52" name="TextBox 51"/>
          <p:cNvSpPr txBox="1"/>
          <p:nvPr/>
        </p:nvSpPr>
        <p:spPr>
          <a:xfrm>
            <a:off x="2557633" y="3146616"/>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013"/>
              <a:t>1</a:t>
            </a:r>
            <a:endParaRPr lang="en-US" sz="1013" dirty="0"/>
          </a:p>
        </p:txBody>
      </p:sp>
      <p:sp>
        <p:nvSpPr>
          <p:cNvPr id="53" name="TextBox 52"/>
          <p:cNvSpPr txBox="1"/>
          <p:nvPr/>
        </p:nvSpPr>
        <p:spPr>
          <a:xfrm>
            <a:off x="5205479" y="3164750"/>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en-US" sz="1013" dirty="0"/>
              <a:t>64</a:t>
            </a:r>
          </a:p>
        </p:txBody>
      </p:sp>
      <p:sp>
        <p:nvSpPr>
          <p:cNvPr id="55" name="TextBox 54"/>
          <p:cNvSpPr txBox="1"/>
          <p:nvPr/>
        </p:nvSpPr>
        <p:spPr>
          <a:xfrm>
            <a:off x="4428217" y="3005781"/>
            <a:ext cx="685800" cy="293346"/>
          </a:xfrm>
          <a:prstGeom prst="rect">
            <a:avLst/>
          </a:prstGeom>
        </p:spPr>
        <p:txBody>
          <a:bodyPr vert="horz" wrap="none" lIns="68580" tIns="34290" rIns="68580" bIns="34290" rtlCol="0" anchor="t" anchorCtr="0">
            <a:noAutofit/>
          </a:bodyPr>
          <a:lstStyle/>
          <a:p>
            <a:pPr algn="ctr">
              <a:lnSpc>
                <a:spcPct val="90000"/>
              </a:lnSpc>
              <a:spcBef>
                <a:spcPts val="300"/>
              </a:spcBef>
            </a:pPr>
            <a:r>
              <a:rPr lang="mr-IN" sz="2400" b="1" dirty="0"/>
              <a:t>…</a:t>
            </a:r>
            <a:endParaRPr lang="en-US" sz="2400" b="1" dirty="0"/>
          </a:p>
        </p:txBody>
      </p:sp>
    </p:spTree>
    <p:extLst>
      <p:ext uri="{BB962C8B-B14F-4D97-AF65-F5344CB8AC3E}">
        <p14:creationId xmlns:p14="http://schemas.microsoft.com/office/powerpoint/2010/main" val="6222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ppt_x"/>
                                          </p:val>
                                        </p:tav>
                                        <p:tav tm="100000">
                                          <p:val>
                                            <p:strVal val="#ppt_x"/>
                                          </p:val>
                                        </p:tav>
                                      </p:tavLst>
                                    </p:anim>
                                    <p:anim calcmode="lin" valueType="num">
                                      <p:cBhvr additive="base">
                                        <p:cTn id="16" dur="500" fill="hold"/>
                                        <p:tgtEl>
                                          <p:spTgt spid="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ppt_x"/>
                                          </p:val>
                                        </p:tav>
                                        <p:tav tm="100000">
                                          <p:val>
                                            <p:strVal val="#ppt_x"/>
                                          </p:val>
                                        </p:tav>
                                      </p:tavLst>
                                    </p:anim>
                                    <p:anim calcmode="lin" valueType="num">
                                      <p:cBhvr additive="base">
                                        <p:cTn id="20" dur="500" fill="hold"/>
                                        <p:tgtEl>
                                          <p:spTgt spid="7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9" presetClass="exit" presetSubtype="0" fill="hold" grpId="0" nodeType="withEffect">
                                  <p:stCondLst>
                                    <p:cond delay="0"/>
                                  </p:stCondLst>
                                  <p:childTnLst>
                                    <p:animEffect transition="out" filter="dissolve">
                                      <p:cBhvr>
                                        <p:cTn id="30" dur="500"/>
                                        <p:tgtEl>
                                          <p:spTgt spid="51"/>
                                        </p:tgtEl>
                                      </p:cBhvr>
                                    </p:animEffect>
                                    <p:set>
                                      <p:cBhvr>
                                        <p:cTn id="31" dur="1" fill="hold">
                                          <p:stCondLst>
                                            <p:cond delay="499"/>
                                          </p:stCondLst>
                                        </p:cTn>
                                        <p:tgtEl>
                                          <p:spTgt spid="51"/>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53"/>
                                        </p:tgtEl>
                                      </p:cBhvr>
                                    </p:animEffect>
                                    <p:set>
                                      <p:cBhvr>
                                        <p:cTn id="37" dur="1" fill="hold">
                                          <p:stCondLst>
                                            <p:cond delay="499"/>
                                          </p:stCondLst>
                                        </p:cTn>
                                        <p:tgtEl>
                                          <p:spTgt spid="53"/>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dissolve">
                                      <p:cBhvr>
                                        <p:cTn id="46" dur="500"/>
                                        <p:tgtEl>
                                          <p:spTgt spid="7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dissolve">
                                      <p:cBhvr>
                                        <p:cTn id="49" dur="500"/>
                                        <p:tgtEl>
                                          <p:spTgt spid="8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dissolve">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
                                        </p:tgtEl>
                                        <p:attrNameLst>
                                          <p:attrName>style.visibility</p:attrName>
                                        </p:attrNameLst>
                                      </p:cBhvr>
                                      <p:to>
                                        <p:strVal val="visible"/>
                                      </p:to>
                                    </p:set>
                                    <p:anim calcmode="lin" valueType="num">
                                      <p:cBhvr additive="base">
                                        <p:cTn id="61" dur="500" fill="hold"/>
                                        <p:tgtEl>
                                          <p:spTgt spid="110"/>
                                        </p:tgtEl>
                                        <p:attrNameLst>
                                          <p:attrName>ppt_x</p:attrName>
                                        </p:attrNameLst>
                                      </p:cBhvr>
                                      <p:tavLst>
                                        <p:tav tm="0">
                                          <p:val>
                                            <p:strVal val="#ppt_x"/>
                                          </p:val>
                                        </p:tav>
                                        <p:tav tm="100000">
                                          <p:val>
                                            <p:strVal val="#ppt_x"/>
                                          </p:val>
                                        </p:tav>
                                      </p:tavLst>
                                    </p:anim>
                                    <p:anim calcmode="lin" valueType="num">
                                      <p:cBhvr additive="base">
                                        <p:cTn id="62" dur="500" fill="hold"/>
                                        <p:tgtEl>
                                          <p:spTgt spid="11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08"/>
                                        </p:tgtEl>
                                        <p:attrNameLst>
                                          <p:attrName>style.visibility</p:attrName>
                                        </p:attrNameLst>
                                      </p:cBhvr>
                                      <p:to>
                                        <p:strVal val="visible"/>
                                      </p:to>
                                    </p:set>
                                    <p:anim calcmode="lin" valueType="num">
                                      <p:cBhvr additive="base">
                                        <p:cTn id="65" dur="500" fill="hold"/>
                                        <p:tgtEl>
                                          <p:spTgt spid="108"/>
                                        </p:tgtEl>
                                        <p:attrNameLst>
                                          <p:attrName>ppt_x</p:attrName>
                                        </p:attrNameLst>
                                      </p:cBhvr>
                                      <p:tavLst>
                                        <p:tav tm="0">
                                          <p:val>
                                            <p:strVal val="#ppt_x"/>
                                          </p:val>
                                        </p:tav>
                                        <p:tav tm="100000">
                                          <p:val>
                                            <p:strVal val="#ppt_x"/>
                                          </p:val>
                                        </p:tav>
                                      </p:tavLst>
                                    </p:anim>
                                    <p:anim calcmode="lin" valueType="num">
                                      <p:cBhvr additive="base">
                                        <p:cTn id="66" dur="500" fill="hold"/>
                                        <p:tgtEl>
                                          <p:spTgt spid="10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114"/>
                                        </p:tgtEl>
                                        <p:attrNameLst>
                                          <p:attrName>style.visibility</p:attrName>
                                        </p:attrNameLst>
                                      </p:cBhvr>
                                      <p:to>
                                        <p:strVal val="visible"/>
                                      </p:to>
                                    </p:set>
                                    <p:anim calcmode="lin" valueType="num">
                                      <p:cBhvr additive="base">
                                        <p:cTn id="75" dur="500" fill="hold"/>
                                        <p:tgtEl>
                                          <p:spTgt spid="114"/>
                                        </p:tgtEl>
                                        <p:attrNameLst>
                                          <p:attrName>ppt_x</p:attrName>
                                        </p:attrNameLst>
                                      </p:cBhvr>
                                      <p:tavLst>
                                        <p:tav tm="0">
                                          <p:val>
                                            <p:strVal val="#ppt_x"/>
                                          </p:val>
                                        </p:tav>
                                        <p:tav tm="100000">
                                          <p:val>
                                            <p:strVal val="#ppt_x"/>
                                          </p:val>
                                        </p:tav>
                                      </p:tavLst>
                                    </p:anim>
                                    <p:anim calcmode="lin" valueType="num">
                                      <p:cBhvr additive="base">
                                        <p:cTn id="76" dur="500" fill="hold"/>
                                        <p:tgtEl>
                                          <p:spTgt spid="114"/>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 calcmode="lin" valueType="num">
                                      <p:cBhvr additive="base">
                                        <p:cTn id="79" dur="500" fill="hold"/>
                                        <p:tgtEl>
                                          <p:spTgt spid="85"/>
                                        </p:tgtEl>
                                        <p:attrNameLst>
                                          <p:attrName>ppt_x</p:attrName>
                                        </p:attrNameLst>
                                      </p:cBhvr>
                                      <p:tavLst>
                                        <p:tav tm="0">
                                          <p:val>
                                            <p:strVal val="#ppt_x"/>
                                          </p:val>
                                        </p:tav>
                                        <p:tav tm="100000">
                                          <p:val>
                                            <p:strVal val="#ppt_x"/>
                                          </p:val>
                                        </p:tav>
                                      </p:tavLst>
                                    </p:anim>
                                    <p:anim calcmode="lin" valueType="num">
                                      <p:cBhvr additive="base">
                                        <p:cTn id="80" dur="500" fill="hold"/>
                                        <p:tgtEl>
                                          <p:spTgt spid="85"/>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 calcmode="lin" valueType="num">
                                      <p:cBhvr additive="base">
                                        <p:cTn id="83" dur="500" fill="hold"/>
                                        <p:tgtEl>
                                          <p:spTgt spid="77"/>
                                        </p:tgtEl>
                                        <p:attrNameLst>
                                          <p:attrName>ppt_x</p:attrName>
                                        </p:attrNameLst>
                                      </p:cBhvr>
                                      <p:tavLst>
                                        <p:tav tm="0">
                                          <p:val>
                                            <p:strVal val="#ppt_x"/>
                                          </p:val>
                                        </p:tav>
                                        <p:tav tm="100000">
                                          <p:val>
                                            <p:strVal val="#ppt_x"/>
                                          </p:val>
                                        </p:tav>
                                      </p:tavLst>
                                    </p:anim>
                                    <p:anim calcmode="lin" valueType="num">
                                      <p:cBhvr additive="base">
                                        <p:cTn id="84"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4" grpId="0" animBg="1"/>
      <p:bldP spid="10" grpId="0"/>
      <p:bldP spid="65" grpId="0" animBg="1"/>
      <p:bldP spid="72" grpId="0"/>
      <p:bldP spid="74" grpId="0"/>
      <p:bldP spid="75" grpId="0" animBg="1"/>
      <p:bldP spid="88" grpId="0"/>
      <p:bldP spid="89" grpId="0"/>
      <p:bldP spid="77" grpId="0" animBg="1"/>
      <p:bldP spid="114" grpId="0"/>
      <p:bldP spid="46" grpId="0"/>
      <p:bldP spid="47" grpId="0"/>
      <p:bldP spid="48" grpId="0"/>
      <p:bldP spid="51" grpId="0"/>
      <p:bldP spid="52" grpId="0"/>
      <p:bldP spid="53"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1468877"/>
            <a:ext cx="9143999" cy="3674623"/>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chemeClr val="bg2"/>
                </a:solidFill>
              </a:rPr>
              <a:pPr/>
              <a:t>3</a:t>
            </a:fld>
            <a:endParaRPr lang="en-US">
              <a:solidFill>
                <a:schemeClr val="bg2"/>
              </a:solidFill>
            </a:endParaRPr>
          </a:p>
        </p:txBody>
      </p:sp>
      <p:sp>
        <p:nvSpPr>
          <p:cNvPr id="2" name="Footer Placeholder 1"/>
          <p:cNvSpPr>
            <a:spLocks noGrp="1"/>
          </p:cNvSpPr>
          <p:nvPr>
            <p:ph type="ftr" sz="quarter" idx="11"/>
          </p:nvPr>
        </p:nvSpPr>
        <p:spPr/>
        <p:txBody>
          <a:bodyPr/>
          <a:lstStyle/>
          <a:p>
            <a:r>
              <a:rPr lang="de-DE" smtClean="0">
                <a:solidFill>
                  <a:schemeClr val="bg2"/>
                </a:solidFill>
              </a:rPr>
              <a:t>Think 2018 / DOC ID / Month XX, 2018 / © 2018 IBM Corporation</a:t>
            </a:r>
            <a:endParaRPr lang="en-US">
              <a:solidFill>
                <a:schemeClr val="bg2"/>
              </a:solidFill>
            </a:endParaRPr>
          </a:p>
        </p:txBody>
      </p:sp>
      <p:sp>
        <p:nvSpPr>
          <p:cNvPr id="4" name="Rectangle 3"/>
          <p:cNvSpPr/>
          <p:nvPr/>
        </p:nvSpPr>
        <p:spPr>
          <a:xfrm>
            <a:off x="4532242" y="0"/>
            <a:ext cx="4611757" cy="5143500"/>
          </a:xfrm>
          <a:prstGeom prst="rect">
            <a:avLst/>
          </a:prstGeom>
        </p:spPr>
        <p:txBody>
          <a:bodyPr wrap="square" lIns="365760" tIns="0" rIns="365760" bIns="0" rtlCol="0" anchor="ctr">
            <a:noAutofit/>
          </a:bodyPr>
          <a:lstStyle/>
          <a:p>
            <a:pPr algn="ctr"/>
            <a:endParaRPr lang="en-US" sz="1200" dirty="0" err="1">
              <a:solidFill>
                <a:srgbClr val="FFFFFF"/>
              </a:solidFill>
              <a:latin typeface="Arial"/>
              <a:cs typeface="Arial"/>
            </a:endParaRPr>
          </a:p>
        </p:txBody>
      </p:sp>
      <p:sp>
        <p:nvSpPr>
          <p:cNvPr id="9" name="Rectangle 8"/>
          <p:cNvSpPr/>
          <p:nvPr/>
        </p:nvSpPr>
        <p:spPr>
          <a:xfrm>
            <a:off x="228600" y="1714508"/>
            <a:ext cx="1613576" cy="473528"/>
          </a:xfrm>
          <a:prstGeom prst="rect">
            <a:avLst/>
          </a:prstGeom>
          <a:noFill/>
          <a:ln>
            <a:noFill/>
          </a:ln>
        </p:spPr>
        <p:txBody>
          <a:bodyPr wrap="square" lIns="0" tIns="0" rIns="0" bIns="0" rtlCol="0" anchor="ctr">
            <a:noAutofit/>
          </a:bodyPr>
          <a:lstStyle/>
          <a:p>
            <a:pPr algn="ctr"/>
            <a:r>
              <a:rPr lang="en-US" sz="1600" b="1" dirty="0" smtClean="0">
                <a:solidFill>
                  <a:schemeClr val="accent2">
                    <a:lumMod val="60000"/>
                    <a:lumOff val="40000"/>
                  </a:schemeClr>
                </a:solidFill>
                <a:latin typeface="Helvetica Neue Light" charset="0"/>
                <a:ea typeface="Helvetica Neue Light" charset="0"/>
                <a:cs typeface="Helvetica Neue Light" charset="0"/>
              </a:rPr>
              <a:t>Cyber Defense</a:t>
            </a:r>
            <a:endParaRPr lang="en-US" sz="1600" b="1" dirty="0">
              <a:solidFill>
                <a:schemeClr val="accent2">
                  <a:lumMod val="60000"/>
                  <a:lumOff val="40000"/>
                </a:schemeClr>
              </a:solidFill>
              <a:latin typeface="Helvetica Neue Light" charset="0"/>
              <a:ea typeface="Helvetica Neue Light" charset="0"/>
              <a:cs typeface="Helvetica Neue Light" charset="0"/>
            </a:endParaRPr>
          </a:p>
        </p:txBody>
      </p:sp>
      <p:sp>
        <p:nvSpPr>
          <p:cNvPr id="10" name="Rectangle 9"/>
          <p:cNvSpPr/>
          <p:nvPr/>
        </p:nvSpPr>
        <p:spPr>
          <a:xfrm>
            <a:off x="2604419" y="1837276"/>
            <a:ext cx="1613576"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Drug Discovery</a:t>
            </a:r>
            <a:endParaRPr lang="en-US" sz="1600" b="1" dirty="0">
              <a:solidFill>
                <a:schemeClr val="bg2"/>
              </a:solidFill>
              <a:latin typeface="Helvetica Neue Light" charset="0"/>
              <a:ea typeface="Helvetica Neue Light" charset="0"/>
              <a:cs typeface="Helvetica Neue Light" charset="0"/>
            </a:endParaRPr>
          </a:p>
        </p:txBody>
      </p:sp>
      <p:sp>
        <p:nvSpPr>
          <p:cNvPr id="11" name="Rectangle 10"/>
          <p:cNvSpPr/>
          <p:nvPr/>
        </p:nvSpPr>
        <p:spPr>
          <a:xfrm>
            <a:off x="2251629" y="2453414"/>
            <a:ext cx="2015395"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Medical</a:t>
            </a:r>
          </a:p>
          <a:p>
            <a:pPr algn="ctr"/>
            <a:r>
              <a:rPr lang="en-US" sz="1600" b="1" dirty="0" smtClean="0">
                <a:solidFill>
                  <a:schemeClr val="bg2"/>
                </a:solidFill>
                <a:latin typeface="Helvetica Neue Light" charset="0"/>
                <a:ea typeface="Helvetica Neue Light" charset="0"/>
                <a:cs typeface="Helvetica Neue Light" charset="0"/>
              </a:rPr>
              <a:t>Decision-Making</a:t>
            </a:r>
            <a:endParaRPr lang="en-US" sz="1600" b="1" dirty="0">
              <a:solidFill>
                <a:schemeClr val="bg2"/>
              </a:solidFill>
              <a:latin typeface="Helvetica Neue Light" charset="0"/>
              <a:ea typeface="Helvetica Neue Light" charset="0"/>
              <a:cs typeface="Helvetica Neue Light" charset="0"/>
            </a:endParaRPr>
          </a:p>
        </p:txBody>
      </p:sp>
      <p:sp>
        <p:nvSpPr>
          <p:cNvPr id="12" name="Rectangle 11"/>
          <p:cNvSpPr/>
          <p:nvPr/>
        </p:nvSpPr>
        <p:spPr>
          <a:xfrm>
            <a:off x="4470577" y="2992415"/>
            <a:ext cx="1704084"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Weather Forecasting</a:t>
            </a:r>
            <a:endParaRPr lang="en-US" sz="1600" b="1" dirty="0">
              <a:solidFill>
                <a:schemeClr val="bg2"/>
              </a:solidFill>
              <a:latin typeface="Helvetica Neue Light" charset="0"/>
              <a:ea typeface="Helvetica Neue Light" charset="0"/>
              <a:cs typeface="Helvetica Neue Light" charset="0"/>
            </a:endParaRPr>
          </a:p>
        </p:txBody>
      </p:sp>
      <p:sp>
        <p:nvSpPr>
          <p:cNvPr id="13" name="Rectangle 12"/>
          <p:cNvSpPr/>
          <p:nvPr/>
        </p:nvSpPr>
        <p:spPr>
          <a:xfrm>
            <a:off x="3452368" y="4265619"/>
            <a:ext cx="1704084"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Supply Chain Management</a:t>
            </a:r>
            <a:endParaRPr lang="en-US" sz="1600" b="1" dirty="0">
              <a:solidFill>
                <a:schemeClr val="bg2"/>
              </a:solidFill>
              <a:latin typeface="Helvetica Neue Light" charset="0"/>
              <a:ea typeface="Helvetica Neue Light" charset="0"/>
              <a:cs typeface="Helvetica Neue Light" charset="0"/>
            </a:endParaRPr>
          </a:p>
        </p:txBody>
      </p:sp>
      <p:sp>
        <p:nvSpPr>
          <p:cNvPr id="14" name="Rectangle 13"/>
          <p:cNvSpPr/>
          <p:nvPr/>
        </p:nvSpPr>
        <p:spPr>
          <a:xfrm>
            <a:off x="223502" y="3938617"/>
            <a:ext cx="1681457"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Advanced </a:t>
            </a:r>
            <a:r>
              <a:rPr lang="en-US" sz="1600" b="1" smtClean="0">
                <a:solidFill>
                  <a:schemeClr val="bg2"/>
                </a:solidFill>
                <a:latin typeface="Helvetica Neue Light" charset="0"/>
                <a:ea typeface="Helvetica Neue Light" charset="0"/>
                <a:cs typeface="Helvetica Neue Light" charset="0"/>
              </a:rPr>
              <a:t>Physics Research</a:t>
            </a:r>
            <a:endParaRPr lang="en-US" sz="1600" b="1" dirty="0">
              <a:solidFill>
                <a:schemeClr val="bg2"/>
              </a:solidFill>
              <a:latin typeface="Helvetica Neue Light" charset="0"/>
              <a:ea typeface="Helvetica Neue Light" charset="0"/>
              <a:cs typeface="Helvetica Neue Light" charset="0"/>
            </a:endParaRPr>
          </a:p>
        </p:txBody>
      </p:sp>
      <p:sp>
        <p:nvSpPr>
          <p:cNvPr id="15" name="Rectangle 14"/>
          <p:cNvSpPr/>
          <p:nvPr/>
        </p:nvSpPr>
        <p:spPr>
          <a:xfrm>
            <a:off x="7233943" y="1923868"/>
            <a:ext cx="1681457"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Aeronautics</a:t>
            </a:r>
            <a:endParaRPr lang="en-US" sz="1600" b="1" dirty="0">
              <a:solidFill>
                <a:schemeClr val="bg2"/>
              </a:solidFill>
              <a:latin typeface="Helvetica Neue Light" charset="0"/>
              <a:ea typeface="Helvetica Neue Light" charset="0"/>
              <a:cs typeface="Helvetica Neue Light" charset="0"/>
            </a:endParaRPr>
          </a:p>
        </p:txBody>
      </p:sp>
      <p:sp>
        <p:nvSpPr>
          <p:cNvPr id="16" name="Rectangle 15"/>
          <p:cNvSpPr/>
          <p:nvPr/>
        </p:nvSpPr>
        <p:spPr>
          <a:xfrm>
            <a:off x="267876" y="2352484"/>
            <a:ext cx="1371865" cy="473528"/>
          </a:xfrm>
          <a:prstGeom prst="rect">
            <a:avLst/>
          </a:prstGeom>
          <a:noFill/>
          <a:ln>
            <a:noFill/>
          </a:ln>
        </p:spPr>
        <p:txBody>
          <a:bodyPr wrap="square" lIns="0" tIns="0" rIns="0" bIns="0" rtlCol="0" anchor="ctr">
            <a:noAutofit/>
          </a:bodyPr>
          <a:lstStyle/>
          <a:p>
            <a:pPr algn="ctr"/>
            <a:r>
              <a:rPr lang="en-US" sz="1600" b="1" dirty="0" err="1" smtClean="0">
                <a:solidFill>
                  <a:schemeClr val="bg2"/>
                </a:solidFill>
                <a:latin typeface="Helvetica Neue Light" charset="0"/>
                <a:ea typeface="Helvetica Neue Light" charset="0"/>
                <a:cs typeface="Helvetica Neue Light" charset="0"/>
              </a:rPr>
              <a:t>IoT</a:t>
            </a:r>
            <a:endParaRPr lang="en-US" sz="1600" b="1" dirty="0">
              <a:solidFill>
                <a:schemeClr val="bg2"/>
              </a:solidFill>
              <a:latin typeface="Helvetica Neue Light" charset="0"/>
              <a:ea typeface="Helvetica Neue Light" charset="0"/>
              <a:cs typeface="Helvetica Neue Light" charset="0"/>
            </a:endParaRPr>
          </a:p>
        </p:txBody>
      </p:sp>
      <p:sp>
        <p:nvSpPr>
          <p:cNvPr id="17" name="Rectangle 16"/>
          <p:cNvSpPr/>
          <p:nvPr/>
        </p:nvSpPr>
        <p:spPr>
          <a:xfrm>
            <a:off x="4657805" y="1662735"/>
            <a:ext cx="1704084"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Fraud Detection</a:t>
            </a:r>
            <a:endParaRPr lang="en-US" sz="1600" b="1" dirty="0">
              <a:solidFill>
                <a:schemeClr val="bg2"/>
              </a:solidFill>
              <a:latin typeface="Helvetica Neue Light" charset="0"/>
              <a:ea typeface="Helvetica Neue Light" charset="0"/>
              <a:cs typeface="Helvetica Neue Light" charset="0"/>
            </a:endParaRPr>
          </a:p>
        </p:txBody>
      </p:sp>
      <p:sp>
        <p:nvSpPr>
          <p:cNvPr id="18" name="Rectangle 17"/>
          <p:cNvSpPr/>
          <p:nvPr/>
        </p:nvSpPr>
        <p:spPr>
          <a:xfrm>
            <a:off x="6740099" y="4151541"/>
            <a:ext cx="1681457"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Media Analytics</a:t>
            </a:r>
            <a:endParaRPr lang="en-US" sz="1600" b="1" dirty="0">
              <a:solidFill>
                <a:schemeClr val="bg2"/>
              </a:solidFill>
              <a:latin typeface="Helvetica Neue Light" charset="0"/>
              <a:ea typeface="Helvetica Neue Light" charset="0"/>
              <a:cs typeface="Helvetica Neue Light" charset="0"/>
            </a:endParaRPr>
          </a:p>
        </p:txBody>
      </p:sp>
      <p:sp>
        <p:nvSpPr>
          <p:cNvPr id="19" name="Rectangle 18"/>
          <p:cNvSpPr/>
          <p:nvPr/>
        </p:nvSpPr>
        <p:spPr>
          <a:xfrm>
            <a:off x="816090" y="2970608"/>
            <a:ext cx="1472158" cy="473528"/>
          </a:xfrm>
          <a:prstGeom prst="rect">
            <a:avLst/>
          </a:prstGeom>
          <a:noFill/>
          <a:ln>
            <a:noFill/>
          </a:ln>
        </p:spPr>
        <p:txBody>
          <a:bodyPr wrap="square" lIns="0" tIns="0" rIns="0" bIns="0" rtlCol="0" anchor="ctr">
            <a:noAutofit/>
          </a:bodyPr>
          <a:lstStyle/>
          <a:p>
            <a:pPr algn="ctr"/>
            <a:r>
              <a:rPr lang="en-US" sz="1600" b="1" dirty="0" smtClean="0">
                <a:solidFill>
                  <a:schemeClr val="accent2">
                    <a:lumMod val="60000"/>
                    <a:lumOff val="40000"/>
                  </a:schemeClr>
                </a:solidFill>
                <a:latin typeface="Helvetica Neue Light" charset="0"/>
                <a:ea typeface="Helvetica Neue Light" charset="0"/>
                <a:cs typeface="Helvetica Neue Light" charset="0"/>
              </a:rPr>
              <a:t>Earth Monitoring</a:t>
            </a:r>
            <a:endParaRPr lang="en-US" sz="1600" b="1" dirty="0">
              <a:solidFill>
                <a:schemeClr val="accent2">
                  <a:lumMod val="60000"/>
                  <a:lumOff val="40000"/>
                </a:schemeClr>
              </a:solidFill>
              <a:latin typeface="Helvetica Neue Light" charset="0"/>
              <a:ea typeface="Helvetica Neue Light" charset="0"/>
              <a:cs typeface="Helvetica Neue Light" charset="0"/>
            </a:endParaRPr>
          </a:p>
        </p:txBody>
      </p:sp>
      <p:sp>
        <p:nvSpPr>
          <p:cNvPr id="20" name="Rectangle 19"/>
          <p:cNvSpPr/>
          <p:nvPr/>
        </p:nvSpPr>
        <p:spPr>
          <a:xfrm>
            <a:off x="5638837" y="2365607"/>
            <a:ext cx="1472158" cy="473528"/>
          </a:xfrm>
          <a:prstGeom prst="rect">
            <a:avLst/>
          </a:prstGeom>
          <a:noFill/>
          <a:ln>
            <a:noFill/>
          </a:ln>
        </p:spPr>
        <p:txBody>
          <a:bodyPr wrap="square" lIns="0" tIns="0" rIns="0" bIns="0" rtlCol="0" anchor="ctr">
            <a:noAutofit/>
          </a:bodyPr>
          <a:lstStyle/>
          <a:p>
            <a:pPr algn="ctr"/>
            <a:r>
              <a:rPr lang="en-US" sz="1600" b="1" dirty="0" smtClean="0">
                <a:solidFill>
                  <a:schemeClr val="accent2">
                    <a:lumMod val="60000"/>
                    <a:lumOff val="40000"/>
                  </a:schemeClr>
                </a:solidFill>
                <a:latin typeface="Helvetica Neue Light" charset="0"/>
                <a:ea typeface="Helvetica Neue Light" charset="0"/>
                <a:cs typeface="Helvetica Neue Light" charset="0"/>
              </a:rPr>
              <a:t>Smart Cities</a:t>
            </a:r>
            <a:endParaRPr lang="en-US" sz="1600" b="1" dirty="0">
              <a:solidFill>
                <a:schemeClr val="accent2">
                  <a:lumMod val="60000"/>
                  <a:lumOff val="40000"/>
                </a:schemeClr>
              </a:solidFill>
              <a:latin typeface="Helvetica Neue Light" charset="0"/>
              <a:ea typeface="Helvetica Neue Light" charset="0"/>
              <a:cs typeface="Helvetica Neue Light" charset="0"/>
            </a:endParaRPr>
          </a:p>
        </p:txBody>
      </p:sp>
      <p:sp>
        <p:nvSpPr>
          <p:cNvPr id="21" name="Rectangle 20"/>
          <p:cNvSpPr/>
          <p:nvPr/>
        </p:nvSpPr>
        <p:spPr>
          <a:xfrm>
            <a:off x="7110995" y="3138410"/>
            <a:ext cx="1704084"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Disease Diagnostics</a:t>
            </a:r>
            <a:endParaRPr lang="en-US" sz="1600" b="1" dirty="0">
              <a:solidFill>
                <a:schemeClr val="bg2"/>
              </a:solidFill>
              <a:latin typeface="Helvetica Neue Light" charset="0"/>
              <a:ea typeface="Helvetica Neue Light" charset="0"/>
              <a:cs typeface="Helvetica Neue Light" charset="0"/>
            </a:endParaRPr>
          </a:p>
        </p:txBody>
      </p:sp>
      <p:sp>
        <p:nvSpPr>
          <p:cNvPr id="22" name="Rectangle 21"/>
          <p:cNvSpPr/>
          <p:nvPr/>
        </p:nvSpPr>
        <p:spPr>
          <a:xfrm>
            <a:off x="2278575" y="3505843"/>
            <a:ext cx="1472158" cy="473528"/>
          </a:xfrm>
          <a:prstGeom prst="rect">
            <a:avLst/>
          </a:prstGeom>
          <a:noFill/>
          <a:ln>
            <a:noFill/>
          </a:ln>
        </p:spPr>
        <p:txBody>
          <a:bodyPr wrap="square" lIns="0" tIns="0" rIns="0" bIns="0" rtlCol="0" anchor="ctr">
            <a:noAutofit/>
          </a:bodyPr>
          <a:lstStyle/>
          <a:p>
            <a:pPr algn="ctr"/>
            <a:r>
              <a:rPr lang="en-US" sz="1600" b="1" dirty="0" smtClean="0">
                <a:solidFill>
                  <a:schemeClr val="bg2"/>
                </a:solidFill>
                <a:latin typeface="Helvetica Neue Light" charset="0"/>
                <a:ea typeface="Helvetica Neue Light" charset="0"/>
                <a:cs typeface="Helvetica Neue Light" charset="0"/>
              </a:rPr>
              <a:t>Climate Change</a:t>
            </a:r>
            <a:endParaRPr lang="en-US" sz="1600" b="1" dirty="0">
              <a:solidFill>
                <a:schemeClr val="bg2"/>
              </a:solidFill>
              <a:latin typeface="Helvetica Neue Light" charset="0"/>
              <a:ea typeface="Helvetica Neue Light" charset="0"/>
              <a:cs typeface="Helvetica Neue Light" charset="0"/>
            </a:endParaRPr>
          </a:p>
        </p:txBody>
      </p:sp>
      <p:sp>
        <p:nvSpPr>
          <p:cNvPr id="23" name="Rectangle 22"/>
          <p:cNvSpPr/>
          <p:nvPr/>
        </p:nvSpPr>
        <p:spPr>
          <a:xfrm>
            <a:off x="5040109" y="3721778"/>
            <a:ext cx="1472158" cy="473528"/>
          </a:xfrm>
          <a:prstGeom prst="rect">
            <a:avLst/>
          </a:prstGeom>
          <a:noFill/>
          <a:ln>
            <a:noFill/>
          </a:ln>
        </p:spPr>
        <p:txBody>
          <a:bodyPr wrap="square" lIns="0" tIns="0" rIns="0" bIns="0" rtlCol="0" anchor="ctr">
            <a:noAutofit/>
          </a:bodyPr>
          <a:lstStyle/>
          <a:p>
            <a:pPr algn="ctr"/>
            <a:r>
              <a:rPr lang="en-US" sz="1600" b="1" dirty="0" smtClean="0">
                <a:solidFill>
                  <a:schemeClr val="accent2">
                    <a:lumMod val="60000"/>
                    <a:lumOff val="40000"/>
                  </a:schemeClr>
                </a:solidFill>
                <a:latin typeface="Helvetica Neue Light" charset="0"/>
                <a:ea typeface="Helvetica Neue Light" charset="0"/>
                <a:cs typeface="Helvetica Neue Light" charset="0"/>
              </a:rPr>
              <a:t>Robotics</a:t>
            </a:r>
            <a:endParaRPr lang="en-US" sz="1600" b="1" dirty="0">
              <a:solidFill>
                <a:schemeClr val="accent2">
                  <a:lumMod val="60000"/>
                  <a:lumOff val="40000"/>
                </a:schemeClr>
              </a:solidFill>
              <a:latin typeface="Helvetica Neue Light" charset="0"/>
              <a:ea typeface="Helvetica Neue Light" charset="0"/>
              <a:cs typeface="Helvetica Neue Light" charset="0"/>
            </a:endParaRPr>
          </a:p>
        </p:txBody>
      </p:sp>
      <p:sp>
        <p:nvSpPr>
          <p:cNvPr id="24" name="Rectangle 23"/>
          <p:cNvSpPr/>
          <p:nvPr/>
        </p:nvSpPr>
        <p:spPr>
          <a:xfrm>
            <a:off x="0" y="-515"/>
            <a:ext cx="9144000" cy="1483390"/>
          </a:xfrm>
          <a:prstGeom prst="rect">
            <a:avLst/>
          </a:prstGeom>
          <a:solidFill>
            <a:schemeClr val="accent2"/>
          </a:solidFill>
        </p:spPr>
        <p:txBody>
          <a:bodyPr wrap="square" lIns="0" tIns="0" rIns="0" bIns="0" rtlCol="0" anchor="ctr">
            <a:noAutofit/>
          </a:bodyPr>
          <a:lstStyle/>
          <a:p>
            <a:pPr algn="ctr"/>
            <a:r>
              <a:rPr lang="en-US" sz="2400" dirty="0" smtClean="0">
                <a:solidFill>
                  <a:schemeClr val="bg2"/>
                </a:solidFill>
                <a:latin typeface="Helvetica Neue Light" charset="0"/>
                <a:ea typeface="Helvetica Neue Light" charset="0"/>
                <a:cs typeface="Helvetica Neue Light" charset="0"/>
              </a:rPr>
              <a:t>Use Cases for</a:t>
            </a:r>
            <a:r>
              <a:rPr lang="en-US" sz="2400" dirty="0" smtClean="0">
                <a:solidFill>
                  <a:schemeClr val="bg2"/>
                </a:solidFill>
                <a:latin typeface="Helvetica Neue Medium" charset="0"/>
                <a:ea typeface="Helvetica Neue Medium" charset="0"/>
                <a:cs typeface="Helvetica Neue Medium" charset="0"/>
              </a:rPr>
              <a:t> Deep Learning</a:t>
            </a:r>
            <a:endParaRPr lang="en-US" sz="2400" dirty="0">
              <a:solidFill>
                <a:schemeClr val="bg2"/>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87301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9"/>
          </p:nvPr>
        </p:nvSpPr>
        <p:spPr>
          <a:solidFill>
            <a:schemeClr val="tx1"/>
          </a:solidFill>
        </p:spPr>
        <p:txBody>
          <a:bodyPr lIns="91440" rIns="91440" anchor="ctr"/>
          <a:lstStyle/>
          <a:p>
            <a:pPr algn="ctr"/>
            <a:r>
              <a:rPr lang="en-US" sz="2000" dirty="0" smtClean="0">
                <a:solidFill>
                  <a:schemeClr val="bg2">
                    <a:lumMod val="50000"/>
                  </a:schemeClr>
                </a:solidFill>
                <a:latin typeface="Helvetica Neue Light" charset="0"/>
                <a:ea typeface="Helvetica Neue Light" charset="0"/>
                <a:cs typeface="Helvetica Neue Light" charset="0"/>
              </a:rPr>
              <a:t>Neural Network</a:t>
            </a:r>
          </a:p>
          <a:p>
            <a:pPr algn="ctr"/>
            <a:r>
              <a:rPr lang="en-US" sz="2000" dirty="0" smtClean="0">
                <a:solidFill>
                  <a:schemeClr val="bg2">
                    <a:lumMod val="50000"/>
                  </a:schemeClr>
                </a:solidFill>
                <a:latin typeface="Helvetica Neue Light" charset="0"/>
                <a:ea typeface="Helvetica Neue Light" charset="0"/>
                <a:cs typeface="Helvetica Neue Light" charset="0"/>
              </a:rPr>
              <a:t>Design</a:t>
            </a:r>
          </a:p>
        </p:txBody>
      </p:sp>
      <p:sp>
        <p:nvSpPr>
          <p:cNvPr id="6" name="Content Placeholder 5"/>
          <p:cNvSpPr>
            <a:spLocks noGrp="1"/>
          </p:cNvSpPr>
          <p:nvPr>
            <p:ph sz="quarter" idx="20"/>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Experiment</a:t>
            </a:r>
          </a:p>
          <a:p>
            <a:pPr algn="ctr"/>
            <a:r>
              <a:rPr lang="en-US" sz="1800" dirty="0">
                <a:solidFill>
                  <a:schemeClr val="bg2">
                    <a:lumMod val="50000"/>
                  </a:schemeClr>
                </a:solidFill>
                <a:latin typeface="Helvetica Neue Light" charset="0"/>
                <a:ea typeface="Helvetica Neue Light" charset="0"/>
                <a:cs typeface="Helvetica Neue Light" charset="0"/>
              </a:rPr>
              <a:t>Management</a:t>
            </a:r>
          </a:p>
        </p:txBody>
      </p:sp>
      <p:sp>
        <p:nvSpPr>
          <p:cNvPr id="7" name="Content Placeholder 6"/>
          <p:cNvSpPr>
            <a:spLocks noGrp="1"/>
          </p:cNvSpPr>
          <p:nvPr>
            <p:ph sz="quarter" idx="21"/>
          </p:nvPr>
        </p:nvSpPr>
        <p:spPr>
          <a:solidFill>
            <a:schemeClr val="tx1"/>
          </a:solidFill>
          <a:ln>
            <a:solidFill>
              <a:schemeClr val="bg2"/>
            </a:solidFill>
          </a:ln>
        </p:spPr>
        <p:txBody>
          <a:bodyPr anchor="ctr"/>
          <a:lstStyle/>
          <a:p>
            <a:pPr algn="ctr"/>
            <a:r>
              <a:rPr lang="en-US" sz="1800" dirty="0" smtClean="0">
                <a:solidFill>
                  <a:schemeClr val="bg2">
                    <a:lumMod val="50000"/>
                  </a:schemeClr>
                </a:solidFill>
                <a:latin typeface="Helvetica Neue Light" charset="0"/>
                <a:ea typeface="Helvetica Neue Light" charset="0"/>
                <a:cs typeface="Helvetica Neue Light" charset="0"/>
              </a:rPr>
              <a:t>Technical</a:t>
            </a:r>
          </a:p>
          <a:p>
            <a:pPr algn="ctr"/>
            <a:r>
              <a:rPr lang="en-US" sz="1800" dirty="0" smtClean="0">
                <a:solidFill>
                  <a:schemeClr val="bg2">
                    <a:lumMod val="50000"/>
                  </a:schemeClr>
                </a:solidFill>
                <a:latin typeface="Helvetica Neue Light" charset="0"/>
                <a:ea typeface="Helvetica Neue Light" charset="0"/>
                <a:cs typeface="Helvetica Neue Light" charset="0"/>
              </a:rPr>
              <a:t>Deep Dive</a:t>
            </a:r>
            <a:endParaRPr lang="en-US" sz="1800" dirty="0">
              <a:solidFill>
                <a:schemeClr val="bg2">
                  <a:lumMod val="50000"/>
                </a:schemeClr>
              </a:solidFill>
              <a:latin typeface="Helvetica Neue Light" charset="0"/>
              <a:ea typeface="Helvetica Neue Light" charset="0"/>
              <a:cs typeface="Helvetica Neue Light" charset="0"/>
            </a:endParaRPr>
          </a:p>
        </p:txBody>
      </p:sp>
      <p:sp>
        <p:nvSpPr>
          <p:cNvPr id="8" name="Content Placeholder 7"/>
          <p:cNvSpPr>
            <a:spLocks noGrp="1"/>
          </p:cNvSpPr>
          <p:nvPr>
            <p:ph sz="quarter" idx="22"/>
          </p:nvPr>
        </p:nvSpPr>
        <p:spPr>
          <a:solidFill>
            <a:srgbClr val="0064FF"/>
          </a:solidFill>
          <a:ln>
            <a:solidFill>
              <a:schemeClr val="bg2"/>
            </a:solidFill>
          </a:ln>
        </p:spPr>
        <p:txBody>
          <a:bodyPr anchor="ctr"/>
          <a:lstStyle/>
          <a:p>
            <a:pPr algn="ctr"/>
            <a:r>
              <a:rPr lang="en-US" sz="1800" dirty="0" smtClean="0">
                <a:latin typeface="Helvetica Neue Light" charset="0"/>
                <a:ea typeface="Helvetica Neue Light" charset="0"/>
                <a:cs typeface="Helvetica Neue Light" charset="0"/>
              </a:rPr>
              <a:t>Model</a:t>
            </a:r>
          </a:p>
          <a:p>
            <a:pPr algn="ctr"/>
            <a:r>
              <a:rPr lang="en-US" sz="1800" dirty="0" smtClean="0">
                <a:latin typeface="Helvetica Neue Light" charset="0"/>
                <a:ea typeface="Helvetica Neue Light" charset="0"/>
                <a:cs typeface="Helvetica Neue Light" charset="0"/>
              </a:rPr>
              <a:t>Hosting</a:t>
            </a:r>
            <a:endParaRPr lang="en-US" sz="1800" dirty="0">
              <a:latin typeface="Helvetica Neue Light" charset="0"/>
              <a:ea typeface="Helvetica Neue Light" charset="0"/>
              <a:cs typeface="Helvetica Neue Light" charset="0"/>
            </a:endParaRPr>
          </a:p>
        </p:txBody>
      </p:sp>
      <p:sp>
        <p:nvSpPr>
          <p:cNvPr id="3" name="Slide Number Placeholder 2"/>
          <p:cNvSpPr>
            <a:spLocks noGrp="1"/>
          </p:cNvSpPr>
          <p:nvPr>
            <p:ph type="sldNum" sz="quarter" idx="10"/>
          </p:nvPr>
        </p:nvSpPr>
        <p:spPr/>
        <p:txBody>
          <a:bodyPr/>
          <a:lstStyle/>
          <a:p>
            <a:fld id="{D0BE6F14-FF48-0F4F-A8AA-2E3F25371E4A}" type="slidenum">
              <a:rPr lang="en-US" smtClean="0"/>
              <a:pPr/>
              <a:t>30</a:t>
            </a:fld>
            <a:endParaRPr lang="en-US"/>
          </a:p>
        </p:txBody>
      </p:sp>
    </p:spTree>
    <p:extLst>
      <p:ext uri="{BB962C8B-B14F-4D97-AF65-F5344CB8AC3E}">
        <p14:creationId xmlns:p14="http://schemas.microsoft.com/office/powerpoint/2010/main" val="7475364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16"/>
            <a:ext cx="9144000" cy="5144016"/>
          </a:xfrm>
          <a:prstGeom prst="rect">
            <a:avLst/>
          </a:prstGeom>
          <a:noFill/>
        </p:spPr>
        <p:txBody>
          <a:bodyPr wrap="square" lIns="0" tIns="0" rIns="0" bIns="0" rtlCol="0" anchor="ctr">
            <a:noAutofit/>
          </a:bodyPr>
          <a:lstStyle/>
          <a:p>
            <a:pPr algn="ctr"/>
            <a:r>
              <a:rPr lang="en-US" sz="2800" dirty="0" smtClean="0">
                <a:solidFill>
                  <a:schemeClr val="bg2"/>
                </a:solidFill>
                <a:latin typeface="Helvetica Neue" charset="0"/>
                <a:ea typeface="Helvetica Neue" charset="0"/>
                <a:cs typeface="Helvetica Neue" charset="0"/>
              </a:rPr>
              <a:t>Deep Learning </a:t>
            </a:r>
          </a:p>
          <a:p>
            <a:pPr algn="ctr"/>
            <a:r>
              <a:rPr lang="en-US" sz="2400" dirty="0" smtClean="0">
                <a:solidFill>
                  <a:schemeClr val="bg2"/>
                </a:solidFill>
                <a:latin typeface="Helvetica Neue UltraLight" charset="0"/>
                <a:ea typeface="Helvetica Neue UltraLight" charset="0"/>
                <a:cs typeface="Helvetica Neue UltraLight" charset="0"/>
              </a:rPr>
              <a:t>Available through Watson Machine Learning</a:t>
            </a:r>
            <a:endParaRPr lang="en-US" sz="2400" dirty="0">
              <a:solidFill>
                <a:schemeClr val="bg2"/>
              </a:solidFill>
              <a:latin typeface="Helvetica Neue UltraLight" charset="0"/>
              <a:ea typeface="Helvetica Neue UltraLight" charset="0"/>
              <a:cs typeface="Helvetica Neue UltraLight" charset="0"/>
            </a:endParaRPr>
          </a:p>
        </p:txBody>
      </p:sp>
    </p:spTree>
    <p:extLst>
      <p:ext uri="{BB962C8B-B14F-4D97-AF65-F5344CB8AC3E}">
        <p14:creationId xmlns:p14="http://schemas.microsoft.com/office/powerpoint/2010/main" val="981002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28158" y="1892373"/>
            <a:ext cx="5518200" cy="2616020"/>
          </a:xfrm>
          <a:prstGeom prst="rect">
            <a:avLst/>
          </a:prstGeom>
          <a:noFill/>
          <a:ln w="12700">
            <a:solidFill>
              <a:schemeClr val="accent1"/>
            </a:solidFill>
            <a:prstDash val="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chemeClr val="tx1"/>
              </a:buClr>
            </a:pPr>
            <a:r>
              <a:rPr lang="fr-FR" sz="1050" dirty="0">
                <a:solidFill>
                  <a:srgbClr val="0064FF"/>
                </a:solidFill>
                <a:latin typeface="Helvetica Neue Medium" charset="0"/>
                <a:ea typeface="Helvetica Neue Medium" charset="0"/>
                <a:cs typeface="Helvetica Neue Medium" charset="0"/>
              </a:rPr>
              <a:t>Watson Machine Learning</a:t>
            </a:r>
            <a:endParaRPr lang="en-US" sz="1050" dirty="0">
              <a:solidFill>
                <a:srgbClr val="0064FF"/>
              </a:solidFill>
              <a:latin typeface="Helvetica Neue Medium" charset="0"/>
              <a:ea typeface="Helvetica Neue Medium" charset="0"/>
              <a:cs typeface="Helvetica Neue Medium" charset="0"/>
            </a:endParaRPr>
          </a:p>
        </p:txBody>
      </p:sp>
      <p:sp>
        <p:nvSpPr>
          <p:cNvPr id="2" name="Title 1"/>
          <p:cNvSpPr>
            <a:spLocks noGrp="1"/>
          </p:cNvSpPr>
          <p:nvPr>
            <p:ph type="title"/>
          </p:nvPr>
        </p:nvSpPr>
        <p:spPr>
          <a:xfrm>
            <a:off x="196751" y="159703"/>
            <a:ext cx="6409134" cy="376238"/>
          </a:xfrm>
        </p:spPr>
        <p:txBody>
          <a:bodyPr/>
          <a:lstStyle/>
          <a:p>
            <a:r>
              <a:rPr lang="en-US" sz="2000" dirty="0" smtClean="0">
                <a:latin typeface="Helvetica Neue Medium" charset="0"/>
                <a:ea typeface="Helvetica Neue Medium" charset="0"/>
                <a:cs typeface="Helvetica Neue Medium" charset="0"/>
              </a:rPr>
              <a:t>Hosted ML Infrastructure</a:t>
            </a:r>
            <a:endParaRPr lang="en-US" sz="2000" dirty="0">
              <a:latin typeface="Helvetica Neue Medium" charset="0"/>
              <a:ea typeface="Helvetica Neue Medium" charset="0"/>
              <a:cs typeface="Helvetica Neue Medium" charset="0"/>
            </a:endParaRPr>
          </a:p>
        </p:txBody>
      </p:sp>
      <p:sp>
        <p:nvSpPr>
          <p:cNvPr id="7" name="Can 6"/>
          <p:cNvSpPr/>
          <p:nvPr/>
        </p:nvSpPr>
        <p:spPr>
          <a:xfrm>
            <a:off x="2526068" y="3790518"/>
            <a:ext cx="992412" cy="622455"/>
          </a:xfrm>
          <a:prstGeom prst="can">
            <a:avLst/>
          </a:prstGeom>
          <a:solidFill>
            <a:schemeClr val="bg2">
              <a:lumMod val="50000"/>
            </a:schemeClr>
          </a:solidFill>
          <a:ln w="12700">
            <a:solidFill>
              <a:schemeClr val="tx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r>
              <a:rPr lang="en-US" sz="900" dirty="0">
                <a:solidFill>
                  <a:schemeClr val="bg2"/>
                </a:solidFill>
                <a:latin typeface="Helvetica Neue Medium" charset="0"/>
                <a:ea typeface="Helvetica Neue Medium" charset="0"/>
                <a:cs typeface="Helvetica Neue Medium" charset="0"/>
              </a:rPr>
              <a:t>artifact</a:t>
            </a:r>
          </a:p>
          <a:p>
            <a:pPr algn="ctr">
              <a:spcBef>
                <a:spcPts val="34"/>
              </a:spcBef>
              <a:buClr>
                <a:schemeClr val="tx1"/>
              </a:buClr>
            </a:pPr>
            <a:r>
              <a:rPr lang="en-US" sz="900" dirty="0">
                <a:solidFill>
                  <a:schemeClr val="bg2"/>
                </a:solidFill>
                <a:latin typeface="Helvetica Neue Medium" charset="0"/>
                <a:ea typeface="Helvetica Neue Medium" charset="0"/>
                <a:cs typeface="Helvetica Neue Medium" charset="0"/>
              </a:rPr>
              <a:t>repository</a:t>
            </a:r>
          </a:p>
        </p:txBody>
      </p:sp>
      <p:sp>
        <p:nvSpPr>
          <p:cNvPr id="9" name="Cube 8"/>
          <p:cNvSpPr/>
          <p:nvPr/>
        </p:nvSpPr>
        <p:spPr>
          <a:xfrm>
            <a:off x="1315865" y="2690173"/>
            <a:ext cx="1926926" cy="643484"/>
          </a:xfrm>
          <a:prstGeom prst="cube">
            <a:avLst>
              <a:gd name="adj" fmla="val 15779"/>
            </a:avLst>
          </a:prstGeom>
          <a:solidFill>
            <a:schemeClr val="bg2"/>
          </a:solidFill>
          <a:ln w="12700">
            <a:solidFill>
              <a:schemeClr val="bg2">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fr-FR" sz="900" dirty="0">
              <a:solidFill>
                <a:schemeClr val="tx1"/>
              </a:solidFill>
              <a:latin typeface="Helvetica Neue Medium" charset="0"/>
              <a:ea typeface="Helvetica Neue Medium" charset="0"/>
              <a:cs typeface="Helvetica Neue Medium" charset="0"/>
            </a:endParaRPr>
          </a:p>
          <a:p>
            <a:pPr algn="ctr">
              <a:spcBef>
                <a:spcPts val="34"/>
              </a:spcBef>
              <a:buClr>
                <a:schemeClr val="tx1"/>
              </a:buClr>
            </a:pPr>
            <a:r>
              <a:rPr lang="fr-FR" sz="900" dirty="0">
                <a:solidFill>
                  <a:schemeClr val="tx1"/>
                </a:solidFill>
                <a:latin typeface="Helvetica Neue Medium" charset="0"/>
                <a:ea typeface="Helvetica Neue Medium" charset="0"/>
                <a:cs typeface="Helvetica Neue Medium" charset="0"/>
              </a:rPr>
              <a:t>Training infrastructure</a:t>
            </a:r>
          </a:p>
          <a:p>
            <a:pPr algn="ctr">
              <a:spcBef>
                <a:spcPts val="34"/>
              </a:spcBef>
              <a:buClr>
                <a:schemeClr val="tx1"/>
              </a:buClr>
            </a:pPr>
            <a:endParaRPr lang="fr-FR" sz="900" dirty="0">
              <a:solidFill>
                <a:schemeClr val="tx1"/>
              </a:solidFill>
              <a:latin typeface="Helvetica Neue Medium" charset="0"/>
              <a:ea typeface="Helvetica Neue Medium" charset="0"/>
              <a:cs typeface="Helvetica Neue Medium" charset="0"/>
            </a:endParaRPr>
          </a:p>
        </p:txBody>
      </p:sp>
      <p:sp>
        <p:nvSpPr>
          <p:cNvPr id="39" name="Cube 38"/>
          <p:cNvSpPr/>
          <p:nvPr/>
        </p:nvSpPr>
        <p:spPr>
          <a:xfrm>
            <a:off x="3149121" y="2690436"/>
            <a:ext cx="1642823" cy="643484"/>
          </a:xfrm>
          <a:prstGeom prst="cube">
            <a:avLst>
              <a:gd name="adj" fmla="val 15779"/>
            </a:avLst>
          </a:prstGeom>
          <a:solidFill>
            <a:schemeClr val="bg2">
              <a:lumMod val="85000"/>
            </a:schemeClr>
          </a:solidFill>
          <a:ln w="12700">
            <a:solidFill>
              <a:schemeClr val="bg2">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r>
              <a:rPr lang="en-US" sz="900" dirty="0">
                <a:solidFill>
                  <a:schemeClr val="tx1"/>
                </a:solidFill>
                <a:latin typeface="Helvetica Neue Medium" charset="0"/>
                <a:ea typeface="Helvetica Neue Medium" charset="0"/>
                <a:cs typeface="Helvetica Neue Medium" charset="0"/>
              </a:rPr>
              <a:t>     deploy</a:t>
            </a:r>
          </a:p>
          <a:p>
            <a:pPr algn="ctr">
              <a:spcBef>
                <a:spcPts val="34"/>
              </a:spcBef>
              <a:buClr>
                <a:schemeClr val="tx1"/>
              </a:buClr>
            </a:pPr>
            <a:r>
              <a:rPr lang="fr-FR" sz="900" dirty="0">
                <a:solidFill>
                  <a:schemeClr val="tx1"/>
                </a:solidFill>
                <a:latin typeface="Helvetica Neue Medium" charset="0"/>
                <a:ea typeface="Helvetica Neue Medium" charset="0"/>
                <a:cs typeface="Helvetica Neue Medium" charset="0"/>
              </a:rPr>
              <a:t>     infrastructure</a:t>
            </a:r>
          </a:p>
        </p:txBody>
      </p:sp>
      <p:cxnSp>
        <p:nvCxnSpPr>
          <p:cNvPr id="13" name="Elbow Connector 12"/>
          <p:cNvCxnSpPr>
            <a:stCxn id="9" idx="3"/>
            <a:endCxn id="7" idx="2"/>
          </p:cNvCxnSpPr>
          <p:nvPr/>
        </p:nvCxnSpPr>
        <p:spPr>
          <a:xfrm rot="16200000" flipH="1">
            <a:off x="1993270" y="3568947"/>
            <a:ext cx="768089" cy="297508"/>
          </a:xfrm>
          <a:prstGeom prst="bentConnector2">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7" idx="4"/>
            <a:endCxn id="39" idx="3"/>
          </p:cNvCxnSpPr>
          <p:nvPr/>
        </p:nvCxnSpPr>
        <p:spPr>
          <a:xfrm flipV="1">
            <a:off x="3518480" y="3333920"/>
            <a:ext cx="401285" cy="767826"/>
          </a:xfrm>
          <a:prstGeom prst="bentConnector2">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p:cNvSpPr/>
          <p:nvPr/>
        </p:nvSpPr>
        <p:spPr>
          <a:xfrm>
            <a:off x="114917" y="465314"/>
            <a:ext cx="8377076" cy="523220"/>
          </a:xfrm>
          <a:prstGeom prst="rect">
            <a:avLst/>
          </a:prstGeom>
        </p:spPr>
        <p:txBody>
          <a:bodyPr wrap="square">
            <a:spAutoFit/>
          </a:bodyPr>
          <a:lstStyle/>
          <a:p>
            <a:r>
              <a:rPr lang="en-US" sz="1400" dirty="0">
                <a:latin typeface="Helvetica Neue Light" charset="0"/>
                <a:ea typeface="Helvetica Neue Light" charset="0"/>
                <a:cs typeface="Helvetica Neue Light" charset="0"/>
              </a:rPr>
              <a:t>Watson Machine Learning (WML) </a:t>
            </a:r>
            <a:r>
              <a:rPr lang="en-US" sz="1400" dirty="0" smtClean="0">
                <a:latin typeface="Helvetica Neue Light" charset="0"/>
                <a:ea typeface="Helvetica Neue Light" charset="0"/>
                <a:cs typeface="Helvetica Neue Light" charset="0"/>
              </a:rPr>
              <a:t>is </a:t>
            </a:r>
            <a:r>
              <a:rPr lang="en-US" sz="1400" dirty="0">
                <a:latin typeface="Helvetica Neue Light" charset="0"/>
                <a:ea typeface="Helvetica Neue Light" charset="0"/>
                <a:cs typeface="Helvetica Neue Light" charset="0"/>
              </a:rPr>
              <a:t>a </a:t>
            </a:r>
            <a:r>
              <a:rPr lang="en-US" sz="1400" dirty="0">
                <a:solidFill>
                  <a:schemeClr val="accent2"/>
                </a:solidFill>
                <a:latin typeface="Helvetica Neue Light" charset="0"/>
                <a:ea typeface="Helvetica Neue Light" charset="0"/>
                <a:cs typeface="Helvetica Neue Light" charset="0"/>
              </a:rPr>
              <a:t>managed </a:t>
            </a:r>
            <a:r>
              <a:rPr lang="en-US" sz="1400" dirty="0">
                <a:solidFill>
                  <a:schemeClr val="accent2"/>
                </a:solidFill>
                <a:latin typeface="Helvetica Neue Light" charset="0"/>
                <a:ea typeface="Helvetica Neue Light" charset="0"/>
                <a:cs typeface="Helvetica Neue Light" charset="0"/>
                <a:sym typeface="Helvetica Neue"/>
              </a:rPr>
              <a:t>learning </a:t>
            </a:r>
            <a:r>
              <a:rPr lang="en-US" sz="1400" dirty="0">
                <a:solidFill>
                  <a:schemeClr val="accent2"/>
                </a:solidFill>
                <a:latin typeface="Helvetica Neue Light" charset="0"/>
                <a:ea typeface="Helvetica Neue Light" charset="0"/>
                <a:cs typeface="Helvetica Neue Light" charset="0"/>
              </a:rPr>
              <a:t>service </a:t>
            </a:r>
            <a:r>
              <a:rPr lang="en-US" sz="1400" dirty="0">
                <a:latin typeface="Helvetica Neue Light" charset="0"/>
                <a:ea typeface="Helvetica Neue Light" charset="0"/>
                <a:cs typeface="Helvetica Neue Light" charset="0"/>
              </a:rPr>
              <a:t>optimized for production environments that </a:t>
            </a:r>
            <a:r>
              <a:rPr lang="en-US" sz="1400" dirty="0">
                <a:solidFill>
                  <a:srgbClr val="231F20"/>
                </a:solidFill>
                <a:latin typeface="Helvetica Neue Light" charset="0"/>
                <a:ea typeface="Helvetica Neue Light" charset="0"/>
                <a:cs typeface="Helvetica Neue Light" charset="0"/>
              </a:rPr>
              <a:t>enables </a:t>
            </a:r>
            <a:r>
              <a:rPr lang="en-US" sz="1400" dirty="0" smtClean="0">
                <a:solidFill>
                  <a:srgbClr val="231F20"/>
                </a:solidFill>
                <a:latin typeface="Helvetica Neue Light" charset="0"/>
                <a:ea typeface="Helvetica Neue Light" charset="0"/>
                <a:cs typeface="Helvetica Neue Light" charset="0"/>
              </a:rPr>
              <a:t>train plus deploy </a:t>
            </a:r>
            <a:r>
              <a:rPr lang="en-US" sz="1400" dirty="0">
                <a:solidFill>
                  <a:srgbClr val="231F20"/>
                </a:solidFill>
                <a:latin typeface="Helvetica Neue Light" charset="0"/>
                <a:ea typeface="Helvetica Neue Light" charset="0"/>
                <a:cs typeface="Helvetica Neue Light" charset="0"/>
              </a:rPr>
              <a:t>of new models.</a:t>
            </a:r>
            <a:endParaRPr lang="en-US" sz="1400" dirty="0"/>
          </a:p>
        </p:txBody>
      </p:sp>
      <p:sp>
        <p:nvSpPr>
          <p:cNvPr id="18" name="Rectangle 17"/>
          <p:cNvSpPr/>
          <p:nvPr/>
        </p:nvSpPr>
        <p:spPr>
          <a:xfrm>
            <a:off x="1561331" y="1343934"/>
            <a:ext cx="1248136" cy="253916"/>
          </a:xfrm>
          <a:prstGeom prst="rect">
            <a:avLst/>
          </a:prstGeom>
        </p:spPr>
        <p:txBody>
          <a:bodyPr wrap="square">
            <a:spAutoFit/>
          </a:bodyPr>
          <a:lstStyle/>
          <a:p>
            <a:pPr algn="r"/>
            <a:r>
              <a:rPr lang="en-US" sz="1050" dirty="0">
                <a:latin typeface="Helvetica Neue" charset="0"/>
                <a:ea typeface="Helvetica Neue" charset="0"/>
                <a:cs typeface="Helvetica Neue" charset="0"/>
              </a:rPr>
              <a:t>Your Data Team</a:t>
            </a:r>
          </a:p>
        </p:txBody>
      </p:sp>
      <p:cxnSp>
        <p:nvCxnSpPr>
          <p:cNvPr id="19" name="Elbow Connector 18"/>
          <p:cNvCxnSpPr>
            <a:stCxn id="16" idx="2"/>
            <a:endCxn id="9" idx="0"/>
          </p:cNvCxnSpPr>
          <p:nvPr/>
        </p:nvCxnSpPr>
        <p:spPr>
          <a:xfrm rot="5400000">
            <a:off x="2277402" y="1759518"/>
            <a:ext cx="983349" cy="877960"/>
          </a:xfrm>
          <a:prstGeom prst="bentConnector3">
            <a:avLst>
              <a:gd name="adj1" fmla="val 50000"/>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39" idx="0"/>
          </p:cNvCxnSpPr>
          <p:nvPr/>
        </p:nvCxnSpPr>
        <p:spPr>
          <a:xfrm rot="16200000" flipH="1">
            <a:off x="3122872" y="1792008"/>
            <a:ext cx="983612" cy="813244"/>
          </a:xfrm>
          <a:prstGeom prst="bentConnector3">
            <a:avLst>
              <a:gd name="adj1" fmla="val 50000"/>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2832841" y="1209922"/>
            <a:ext cx="578270" cy="496902"/>
            <a:chOff x="1115715" y="1266773"/>
            <a:chExt cx="476603" cy="482608"/>
          </a:xfrm>
        </p:grpSpPr>
        <p:pic>
          <p:nvPicPr>
            <p:cNvPr id="14" name="Picture 13"/>
            <p:cNvPicPr>
              <a:picLocks noChangeAspect="1"/>
            </p:cNvPicPr>
            <p:nvPr/>
          </p:nvPicPr>
          <p:blipFill>
            <a:blip r:embed="rId2"/>
            <a:stretch>
              <a:fillRect/>
            </a:stretch>
          </p:blipFill>
          <p:spPr>
            <a:xfrm>
              <a:off x="1115715" y="1266773"/>
              <a:ext cx="334711" cy="361737"/>
            </a:xfrm>
            <a:prstGeom prst="rect">
              <a:avLst/>
            </a:prstGeom>
            <a:effectLst/>
          </p:spPr>
        </p:pic>
        <p:pic>
          <p:nvPicPr>
            <p:cNvPr id="15" name="Picture 14"/>
            <p:cNvPicPr>
              <a:picLocks noChangeAspect="1"/>
            </p:cNvPicPr>
            <p:nvPr/>
          </p:nvPicPr>
          <p:blipFill>
            <a:blip r:embed="rId2"/>
            <a:stretch>
              <a:fillRect/>
            </a:stretch>
          </p:blipFill>
          <p:spPr>
            <a:xfrm>
              <a:off x="1184035" y="1324583"/>
              <a:ext cx="334711" cy="361737"/>
            </a:xfrm>
            <a:prstGeom prst="rect">
              <a:avLst/>
            </a:prstGeom>
            <a:effectLst/>
          </p:spPr>
        </p:pic>
        <p:pic>
          <p:nvPicPr>
            <p:cNvPr id="16" name="Picture 15"/>
            <p:cNvPicPr>
              <a:picLocks noChangeAspect="1"/>
            </p:cNvPicPr>
            <p:nvPr/>
          </p:nvPicPr>
          <p:blipFill>
            <a:blip r:embed="rId2"/>
            <a:stretch>
              <a:fillRect/>
            </a:stretch>
          </p:blipFill>
          <p:spPr>
            <a:xfrm>
              <a:off x="1257607" y="1387644"/>
              <a:ext cx="334711" cy="361737"/>
            </a:xfrm>
            <a:prstGeom prst="rect">
              <a:avLst/>
            </a:prstGeom>
            <a:effectLst/>
          </p:spPr>
        </p:pic>
      </p:grpSp>
    </p:spTree>
    <p:extLst>
      <p:ext uri="{BB962C8B-B14F-4D97-AF65-F5344CB8AC3E}">
        <p14:creationId xmlns:p14="http://schemas.microsoft.com/office/powerpoint/2010/main" val="4927213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320" y="133268"/>
            <a:ext cx="6409134" cy="376238"/>
          </a:xfrm>
        </p:spPr>
        <p:txBody>
          <a:bodyPr/>
          <a:lstStyle/>
          <a:p>
            <a:r>
              <a:rPr lang="en-US" sz="2000" dirty="0" smtClean="0">
                <a:latin typeface="Helvetica Neue Medium" charset="0"/>
                <a:ea typeface="Helvetica Neue Medium" charset="0"/>
                <a:cs typeface="Helvetica Neue Medium" charset="0"/>
              </a:rPr>
              <a:t>Deploying Trained Models</a:t>
            </a:r>
            <a:endParaRPr lang="en-US" sz="2000" dirty="0">
              <a:latin typeface="Helvetica Neue Medium" charset="0"/>
              <a:ea typeface="Helvetica Neue Medium" charset="0"/>
              <a:cs typeface="Helvetica Neue Medium" charset="0"/>
            </a:endParaRPr>
          </a:p>
        </p:txBody>
      </p:sp>
      <p:sp>
        <p:nvSpPr>
          <p:cNvPr id="7" name="Can 6"/>
          <p:cNvSpPr/>
          <p:nvPr/>
        </p:nvSpPr>
        <p:spPr>
          <a:xfrm>
            <a:off x="1422653" y="2627852"/>
            <a:ext cx="928997" cy="584098"/>
          </a:xfrm>
          <a:prstGeom prst="can">
            <a:avLst/>
          </a:prstGeom>
          <a:solidFill>
            <a:schemeClr val="tx2">
              <a:lumMod val="7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r>
              <a:rPr lang="en-US" sz="900" dirty="0">
                <a:solidFill>
                  <a:schemeClr val="bg2"/>
                </a:solidFill>
                <a:latin typeface="Helvetica Neue Medium" charset="0"/>
                <a:ea typeface="Helvetica Neue Medium" charset="0"/>
                <a:cs typeface="Helvetica Neue Medium" charset="0"/>
              </a:rPr>
              <a:t>artifact</a:t>
            </a:r>
          </a:p>
          <a:p>
            <a:pPr algn="ctr">
              <a:spcBef>
                <a:spcPts val="34"/>
              </a:spcBef>
              <a:buClr>
                <a:schemeClr val="tx1"/>
              </a:buClr>
            </a:pPr>
            <a:r>
              <a:rPr lang="en-US" sz="900" dirty="0">
                <a:solidFill>
                  <a:schemeClr val="bg2"/>
                </a:solidFill>
                <a:latin typeface="Helvetica Neue Medium" charset="0"/>
                <a:ea typeface="Helvetica Neue Medium" charset="0"/>
                <a:cs typeface="Helvetica Neue Medium" charset="0"/>
              </a:rPr>
              <a:t>repository</a:t>
            </a:r>
          </a:p>
        </p:txBody>
      </p:sp>
      <p:sp>
        <p:nvSpPr>
          <p:cNvPr id="9" name="Cube 8"/>
          <p:cNvSpPr/>
          <p:nvPr/>
        </p:nvSpPr>
        <p:spPr>
          <a:xfrm>
            <a:off x="954158" y="1653872"/>
            <a:ext cx="1953226" cy="678261"/>
          </a:xfrm>
          <a:prstGeom prst="cube">
            <a:avLst>
              <a:gd name="adj" fmla="val 12262"/>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fr-FR" sz="1200" dirty="0">
              <a:solidFill>
                <a:schemeClr val="tx1">
                  <a:lumMod val="50000"/>
                  <a:lumOff val="50000"/>
                </a:schemeClr>
              </a:solidFill>
              <a:latin typeface="Helvetica Neue Medium" charset="0"/>
              <a:ea typeface="Helvetica Neue Medium" charset="0"/>
              <a:cs typeface="Helvetica Neue Medium" charset="0"/>
            </a:endParaRPr>
          </a:p>
          <a:p>
            <a:pPr algn="ctr">
              <a:spcBef>
                <a:spcPts val="34"/>
              </a:spcBef>
              <a:buClr>
                <a:schemeClr val="tx1"/>
              </a:buClr>
            </a:pPr>
            <a:r>
              <a:rPr lang="fr-FR" sz="1200" dirty="0">
                <a:solidFill>
                  <a:schemeClr val="tx1">
                    <a:lumMod val="50000"/>
                    <a:lumOff val="50000"/>
                  </a:schemeClr>
                </a:solidFill>
                <a:latin typeface="Helvetica Neue Medium" charset="0"/>
                <a:ea typeface="Helvetica Neue Medium" charset="0"/>
                <a:cs typeface="Helvetica Neue Medium" charset="0"/>
              </a:rPr>
              <a:t>train</a:t>
            </a:r>
          </a:p>
          <a:p>
            <a:pPr algn="ctr">
              <a:spcBef>
                <a:spcPts val="34"/>
              </a:spcBef>
              <a:buClr>
                <a:schemeClr val="tx1"/>
              </a:buClr>
            </a:pPr>
            <a:r>
              <a:rPr lang="fr-FR" sz="1200" dirty="0">
                <a:solidFill>
                  <a:schemeClr val="tx1">
                    <a:lumMod val="50000"/>
                    <a:lumOff val="50000"/>
                  </a:schemeClr>
                </a:solidFill>
                <a:latin typeface="Helvetica Neue Medium" charset="0"/>
                <a:ea typeface="Helvetica Neue Medium" charset="0"/>
                <a:cs typeface="Helvetica Neue Medium" charset="0"/>
              </a:rPr>
              <a:t>infrastructure</a:t>
            </a:r>
          </a:p>
          <a:p>
            <a:pPr algn="ctr">
              <a:spcBef>
                <a:spcPts val="34"/>
              </a:spcBef>
              <a:buClr>
                <a:schemeClr val="tx1"/>
              </a:buClr>
            </a:pPr>
            <a:endParaRPr lang="fr-FR" sz="1200" dirty="0">
              <a:solidFill>
                <a:schemeClr val="tx1">
                  <a:lumMod val="50000"/>
                  <a:lumOff val="50000"/>
                </a:schemeClr>
              </a:solidFill>
              <a:latin typeface="Helvetica Neue Medium" charset="0"/>
              <a:ea typeface="Helvetica Neue Medium" charset="0"/>
              <a:cs typeface="Helvetica Neue Medium" charset="0"/>
            </a:endParaRPr>
          </a:p>
        </p:txBody>
      </p:sp>
      <p:sp>
        <p:nvSpPr>
          <p:cNvPr id="39" name="Cube 38"/>
          <p:cNvSpPr/>
          <p:nvPr/>
        </p:nvSpPr>
        <p:spPr>
          <a:xfrm>
            <a:off x="2811163" y="1661823"/>
            <a:ext cx="2387126" cy="2425067"/>
          </a:xfrm>
          <a:prstGeom prst="cube">
            <a:avLst>
              <a:gd name="adj" fmla="val 3287"/>
            </a:avLst>
          </a:prstGeom>
          <a:solidFill>
            <a:schemeClr val="bg2">
              <a:lumMod val="8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182880" tIns="91440" rIns="0" rtlCol="0" anchor="t"/>
          <a:lstStyle/>
          <a:p>
            <a:pPr>
              <a:spcBef>
                <a:spcPts val="34"/>
              </a:spcBef>
              <a:buClr>
                <a:schemeClr val="tx1"/>
              </a:buClr>
            </a:pPr>
            <a:r>
              <a:rPr lang="en-US" sz="1200" dirty="0" smtClean="0">
                <a:solidFill>
                  <a:schemeClr val="tx1"/>
                </a:solidFill>
                <a:latin typeface="Helvetica Neue Medium" charset="0"/>
                <a:ea typeface="Helvetica Neue Medium" charset="0"/>
                <a:cs typeface="Helvetica Neue Medium" charset="0"/>
              </a:rPr>
              <a:t>deploy</a:t>
            </a:r>
            <a:endParaRPr lang="en-US" sz="1200" dirty="0">
              <a:solidFill>
                <a:schemeClr val="tx1"/>
              </a:solidFill>
              <a:latin typeface="Helvetica Neue Medium" charset="0"/>
              <a:ea typeface="Helvetica Neue Medium" charset="0"/>
              <a:cs typeface="Helvetica Neue Medium" charset="0"/>
            </a:endParaRPr>
          </a:p>
        </p:txBody>
      </p:sp>
      <p:cxnSp>
        <p:nvCxnSpPr>
          <p:cNvPr id="13" name="Elbow Connector 12"/>
          <p:cNvCxnSpPr>
            <a:stCxn id="9" idx="3"/>
            <a:endCxn id="7" idx="1"/>
          </p:cNvCxnSpPr>
          <p:nvPr/>
        </p:nvCxnSpPr>
        <p:spPr>
          <a:xfrm rot="5400000">
            <a:off x="1740311" y="2478975"/>
            <a:ext cx="295719" cy="2035"/>
          </a:xfrm>
          <a:prstGeom prst="bentConnector3">
            <a:avLst>
              <a:gd name="adj1" fmla="val 50000"/>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7" idx="4"/>
            <a:endCxn id="39" idx="2"/>
          </p:cNvCxnSpPr>
          <p:nvPr/>
        </p:nvCxnSpPr>
        <p:spPr>
          <a:xfrm flipV="1">
            <a:off x="2351650" y="2913589"/>
            <a:ext cx="459513" cy="6312"/>
          </a:xfrm>
          <a:prstGeom prst="bentConnector3">
            <a:avLst>
              <a:gd name="adj1" fmla="val 50000"/>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478065" y="2784009"/>
            <a:ext cx="689612" cy="461665"/>
          </a:xfrm>
          <a:prstGeom prst="rect">
            <a:avLst/>
          </a:prstGeom>
          <a:noFill/>
          <a:effectLst/>
        </p:spPr>
        <p:txBody>
          <a:bodyPr wrap="none" rtlCol="0">
            <a:spAutoFit/>
          </a:bodyPr>
          <a:lstStyle/>
          <a:p>
            <a:pPr algn="ctr"/>
            <a:r>
              <a:rPr lang="en-US" sz="1200" dirty="0">
                <a:solidFill>
                  <a:schemeClr val="accent2"/>
                </a:solidFill>
                <a:latin typeface="Helvetica Neue" charset="0"/>
                <a:ea typeface="Helvetica Neue" charset="0"/>
                <a:cs typeface="Helvetica Neue" charset="0"/>
              </a:rPr>
              <a:t>hosted</a:t>
            </a:r>
          </a:p>
          <a:p>
            <a:pPr algn="ctr"/>
            <a:r>
              <a:rPr lang="en-US" sz="1200" dirty="0">
                <a:solidFill>
                  <a:schemeClr val="accent2"/>
                </a:solidFill>
                <a:latin typeface="Helvetica Neue" charset="0"/>
                <a:ea typeface="Helvetica Neue" charset="0"/>
                <a:cs typeface="Helvetica Neue" charset="0"/>
              </a:rPr>
              <a:t>models</a:t>
            </a:r>
          </a:p>
        </p:txBody>
      </p:sp>
      <p:sp>
        <p:nvSpPr>
          <p:cNvPr id="55" name="Right Brace 54"/>
          <p:cNvSpPr/>
          <p:nvPr/>
        </p:nvSpPr>
        <p:spPr>
          <a:xfrm rot="10800000">
            <a:off x="4180493" y="2122379"/>
            <a:ext cx="302672" cy="1795935"/>
          </a:xfrm>
          <a:prstGeom prst="rightBrace">
            <a:avLst/>
          </a:prstGeom>
          <a:ln w="1905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13"/>
          </a:p>
        </p:txBody>
      </p:sp>
      <p:sp>
        <p:nvSpPr>
          <p:cNvPr id="79" name="Cube 78"/>
          <p:cNvSpPr/>
          <p:nvPr/>
        </p:nvSpPr>
        <p:spPr>
          <a:xfrm>
            <a:off x="6755275" y="1986219"/>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r>
              <a:rPr lang="en-US" sz="1050">
                <a:solidFill>
                  <a:schemeClr val="tx2">
                    <a:lumMod val="25000"/>
                  </a:schemeClr>
                </a:solidFill>
                <a:latin typeface="Helvetica Neue Light" charset="0"/>
                <a:ea typeface="Helvetica Neue Light" charset="0"/>
                <a:cs typeface="Helvetica Neue Light" charset="0"/>
              </a:rPr>
              <a:t>App</a:t>
            </a:r>
            <a:endParaRPr lang="en-US" sz="1050" dirty="0">
              <a:solidFill>
                <a:schemeClr val="tx2">
                  <a:lumMod val="25000"/>
                </a:schemeClr>
              </a:solidFill>
              <a:latin typeface="Helvetica Neue Light" charset="0"/>
              <a:ea typeface="Helvetica Neue Light" charset="0"/>
              <a:cs typeface="Helvetica Neue Light" charset="0"/>
            </a:endParaRPr>
          </a:p>
        </p:txBody>
      </p:sp>
      <p:cxnSp>
        <p:nvCxnSpPr>
          <p:cNvPr id="86" name="Elbow Connector 85"/>
          <p:cNvCxnSpPr>
            <a:stCxn id="69" idx="4"/>
            <a:endCxn id="79" idx="2"/>
          </p:cNvCxnSpPr>
          <p:nvPr/>
        </p:nvCxnSpPr>
        <p:spPr>
          <a:xfrm flipV="1">
            <a:off x="4802165" y="2149060"/>
            <a:ext cx="1953110" cy="33265"/>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44" name="Cube 143"/>
          <p:cNvSpPr/>
          <p:nvPr/>
        </p:nvSpPr>
        <p:spPr>
          <a:xfrm>
            <a:off x="6755275" y="2480651"/>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r>
              <a:rPr lang="en-US" sz="1050">
                <a:solidFill>
                  <a:schemeClr val="tx2">
                    <a:lumMod val="25000"/>
                  </a:schemeClr>
                </a:solidFill>
                <a:latin typeface="Helvetica Neue Light" charset="0"/>
                <a:ea typeface="Helvetica Neue Light" charset="0"/>
                <a:cs typeface="Helvetica Neue Light" charset="0"/>
              </a:rPr>
              <a:t>App</a:t>
            </a:r>
            <a:endParaRPr lang="en-US" sz="1050" dirty="0">
              <a:solidFill>
                <a:schemeClr val="tx2">
                  <a:lumMod val="25000"/>
                </a:schemeClr>
              </a:solidFill>
              <a:latin typeface="Helvetica Neue Light" charset="0"/>
              <a:ea typeface="Helvetica Neue Light" charset="0"/>
              <a:cs typeface="Helvetica Neue Light" charset="0"/>
            </a:endParaRPr>
          </a:p>
        </p:txBody>
      </p:sp>
      <p:cxnSp>
        <p:nvCxnSpPr>
          <p:cNvPr id="145" name="Elbow Connector 144"/>
          <p:cNvCxnSpPr>
            <a:endCxn id="144" idx="2"/>
          </p:cNvCxnSpPr>
          <p:nvPr/>
        </p:nvCxnSpPr>
        <p:spPr>
          <a:xfrm flipV="1">
            <a:off x="4770361" y="2643492"/>
            <a:ext cx="1984914" cy="64793"/>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46" name="Cube 145"/>
          <p:cNvSpPr/>
          <p:nvPr/>
        </p:nvSpPr>
        <p:spPr>
          <a:xfrm>
            <a:off x="6755275" y="3014842"/>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r>
              <a:rPr lang="en-US" sz="1050">
                <a:solidFill>
                  <a:schemeClr val="tx2">
                    <a:lumMod val="25000"/>
                  </a:schemeClr>
                </a:solidFill>
                <a:latin typeface="Helvetica Neue Light" charset="0"/>
                <a:ea typeface="Helvetica Neue Light" charset="0"/>
                <a:cs typeface="Helvetica Neue Light" charset="0"/>
              </a:rPr>
              <a:t>App</a:t>
            </a:r>
            <a:endParaRPr lang="en-US" sz="1050" dirty="0">
              <a:solidFill>
                <a:schemeClr val="tx2">
                  <a:lumMod val="25000"/>
                </a:schemeClr>
              </a:solidFill>
              <a:latin typeface="Helvetica Neue Light" charset="0"/>
              <a:ea typeface="Helvetica Neue Light" charset="0"/>
              <a:cs typeface="Helvetica Neue Light" charset="0"/>
            </a:endParaRPr>
          </a:p>
        </p:txBody>
      </p:sp>
      <p:cxnSp>
        <p:nvCxnSpPr>
          <p:cNvPr id="147" name="Elbow Connector 146"/>
          <p:cNvCxnSpPr>
            <a:endCxn id="146" idx="2"/>
          </p:cNvCxnSpPr>
          <p:nvPr/>
        </p:nvCxnSpPr>
        <p:spPr>
          <a:xfrm flipV="1">
            <a:off x="4770361" y="3177683"/>
            <a:ext cx="1984914" cy="905"/>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48" name="Cube 147"/>
          <p:cNvSpPr/>
          <p:nvPr/>
        </p:nvSpPr>
        <p:spPr>
          <a:xfrm>
            <a:off x="6755275" y="3549034"/>
            <a:ext cx="409128" cy="298790"/>
          </a:xfrm>
          <a:prstGeom prst="cube">
            <a:avLst>
              <a:gd name="adj" fmla="val 9000"/>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r>
              <a:rPr lang="en-US" sz="1050">
                <a:solidFill>
                  <a:schemeClr val="tx2">
                    <a:lumMod val="25000"/>
                  </a:schemeClr>
                </a:solidFill>
                <a:latin typeface="Helvetica Neue Light" charset="0"/>
                <a:ea typeface="Helvetica Neue Light" charset="0"/>
                <a:cs typeface="Helvetica Neue Light" charset="0"/>
              </a:rPr>
              <a:t>App</a:t>
            </a:r>
            <a:endParaRPr lang="en-US" sz="1050" dirty="0">
              <a:solidFill>
                <a:schemeClr val="tx2">
                  <a:lumMod val="25000"/>
                </a:schemeClr>
              </a:solidFill>
              <a:latin typeface="Helvetica Neue Light" charset="0"/>
              <a:ea typeface="Helvetica Neue Light" charset="0"/>
              <a:cs typeface="Helvetica Neue Light" charset="0"/>
            </a:endParaRPr>
          </a:p>
        </p:txBody>
      </p:sp>
      <p:cxnSp>
        <p:nvCxnSpPr>
          <p:cNvPr id="149" name="Elbow Connector 148"/>
          <p:cNvCxnSpPr>
            <a:endCxn id="148" idx="2"/>
          </p:cNvCxnSpPr>
          <p:nvPr/>
        </p:nvCxnSpPr>
        <p:spPr>
          <a:xfrm flipV="1">
            <a:off x="4873728" y="3711875"/>
            <a:ext cx="1881547" cy="626"/>
          </a:xfrm>
          <a:prstGeom prst="bentConnector3">
            <a:avLst>
              <a:gd name="adj1" fmla="val 50000"/>
            </a:avLst>
          </a:prstGeom>
          <a:ln w="254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16" name="Cube 115"/>
          <p:cNvSpPr/>
          <p:nvPr/>
        </p:nvSpPr>
        <p:spPr>
          <a:xfrm>
            <a:off x="5130409" y="1979838"/>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chemeClr val="tx2">
                    <a:lumMod val="50000"/>
                  </a:schemeClr>
                </a:solidFill>
                <a:latin typeface="Helvetica Neue" charset="0"/>
                <a:ea typeface="Helvetica Neue" charset="0"/>
                <a:cs typeface="Helvetica Neue" charset="0"/>
              </a:rPr>
              <a:t>REST</a:t>
            </a:r>
          </a:p>
          <a:p>
            <a:pPr algn="ctr"/>
            <a:r>
              <a:rPr lang="en-US" sz="750" i="1" dirty="0">
                <a:solidFill>
                  <a:schemeClr val="tx2">
                    <a:lumMod val="50000"/>
                  </a:schemeClr>
                </a:solidFill>
                <a:latin typeface="Helvetica Neue" charset="0"/>
                <a:ea typeface="Helvetica Neue" charset="0"/>
                <a:cs typeface="Helvetica Neue" charset="0"/>
              </a:rPr>
              <a:t>API</a:t>
            </a:r>
          </a:p>
        </p:txBody>
      </p:sp>
      <p:sp>
        <p:nvSpPr>
          <p:cNvPr id="117" name="Cube 116"/>
          <p:cNvSpPr/>
          <p:nvPr/>
        </p:nvSpPr>
        <p:spPr>
          <a:xfrm>
            <a:off x="5124230" y="2521456"/>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chemeClr val="tx2">
                    <a:lumMod val="50000"/>
                  </a:schemeClr>
                </a:solidFill>
                <a:latin typeface="Helvetica Neue" charset="0"/>
                <a:ea typeface="Helvetica Neue" charset="0"/>
                <a:cs typeface="Helvetica Neue" charset="0"/>
              </a:rPr>
              <a:t>REST</a:t>
            </a:r>
          </a:p>
          <a:p>
            <a:pPr algn="ctr"/>
            <a:r>
              <a:rPr lang="en-US" sz="750" i="1" dirty="0">
                <a:solidFill>
                  <a:schemeClr val="tx2">
                    <a:lumMod val="50000"/>
                  </a:schemeClr>
                </a:solidFill>
                <a:latin typeface="Helvetica Neue" charset="0"/>
                <a:ea typeface="Helvetica Neue" charset="0"/>
                <a:cs typeface="Helvetica Neue" charset="0"/>
              </a:rPr>
              <a:t>API</a:t>
            </a:r>
          </a:p>
        </p:txBody>
      </p:sp>
      <p:sp>
        <p:nvSpPr>
          <p:cNvPr id="120" name="Cube 119"/>
          <p:cNvSpPr/>
          <p:nvPr/>
        </p:nvSpPr>
        <p:spPr>
          <a:xfrm>
            <a:off x="5123482" y="3007417"/>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chemeClr val="tx2">
                    <a:lumMod val="50000"/>
                  </a:schemeClr>
                </a:solidFill>
                <a:latin typeface="Helvetica Neue" charset="0"/>
                <a:ea typeface="Helvetica Neue" charset="0"/>
                <a:cs typeface="Helvetica Neue" charset="0"/>
              </a:rPr>
              <a:t>REST</a:t>
            </a:r>
          </a:p>
          <a:p>
            <a:pPr algn="ctr"/>
            <a:r>
              <a:rPr lang="en-US" sz="750" i="1" dirty="0">
                <a:solidFill>
                  <a:schemeClr val="tx2">
                    <a:lumMod val="50000"/>
                  </a:schemeClr>
                </a:solidFill>
                <a:latin typeface="Helvetica Neue" charset="0"/>
                <a:ea typeface="Helvetica Neue" charset="0"/>
                <a:cs typeface="Helvetica Neue" charset="0"/>
              </a:rPr>
              <a:t>API</a:t>
            </a:r>
          </a:p>
        </p:txBody>
      </p:sp>
      <p:sp>
        <p:nvSpPr>
          <p:cNvPr id="122" name="Cube 121"/>
          <p:cNvSpPr/>
          <p:nvPr/>
        </p:nvSpPr>
        <p:spPr>
          <a:xfrm>
            <a:off x="5131937" y="3533132"/>
            <a:ext cx="354464" cy="353379"/>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sz="750" i="1" dirty="0">
                <a:solidFill>
                  <a:schemeClr val="tx2">
                    <a:lumMod val="50000"/>
                  </a:schemeClr>
                </a:solidFill>
                <a:latin typeface="Helvetica Neue" charset="0"/>
                <a:ea typeface="Helvetica Neue" charset="0"/>
                <a:cs typeface="Helvetica Neue" charset="0"/>
              </a:rPr>
              <a:t>REST</a:t>
            </a:r>
          </a:p>
          <a:p>
            <a:pPr algn="ctr"/>
            <a:r>
              <a:rPr lang="en-US" sz="750" i="1" dirty="0">
                <a:solidFill>
                  <a:schemeClr val="tx2">
                    <a:lumMod val="50000"/>
                  </a:schemeClr>
                </a:solidFill>
                <a:latin typeface="Helvetica Neue" charset="0"/>
                <a:ea typeface="Helvetica Neue" charset="0"/>
                <a:cs typeface="Helvetica Neue" charset="0"/>
              </a:rPr>
              <a:t>API</a:t>
            </a:r>
          </a:p>
        </p:txBody>
      </p:sp>
      <p:sp>
        <p:nvSpPr>
          <p:cNvPr id="159" name="Rectangle 158"/>
          <p:cNvSpPr/>
          <p:nvPr/>
        </p:nvSpPr>
        <p:spPr>
          <a:xfrm>
            <a:off x="133486" y="438879"/>
            <a:ext cx="6927550" cy="307777"/>
          </a:xfrm>
          <a:prstGeom prst="rect">
            <a:avLst/>
          </a:prstGeom>
        </p:spPr>
        <p:txBody>
          <a:bodyPr wrap="square">
            <a:spAutoFit/>
          </a:bodyPr>
          <a:lstStyle/>
          <a:p>
            <a:r>
              <a:rPr lang="en-US" sz="1400" dirty="0">
                <a:solidFill>
                  <a:schemeClr val="accent5">
                    <a:lumMod val="60000"/>
                    <a:lumOff val="40000"/>
                  </a:schemeClr>
                </a:solidFill>
                <a:latin typeface="Helvetica Neue Light" charset="0"/>
                <a:ea typeface="Helvetica Neue Light" charset="0"/>
                <a:cs typeface="Helvetica Neue Light" charset="0"/>
              </a:rPr>
              <a:t>Download </a:t>
            </a:r>
            <a:r>
              <a:rPr lang="en-US" sz="1400" dirty="0">
                <a:latin typeface="Helvetica Neue Light" charset="0"/>
                <a:ea typeface="Helvetica Neue Light" charset="0"/>
                <a:cs typeface="Helvetica Neue Light" charset="0"/>
              </a:rPr>
              <a:t>your trained models </a:t>
            </a:r>
            <a:r>
              <a:rPr lang="en-US" sz="1400" dirty="0">
                <a:solidFill>
                  <a:schemeClr val="accent5">
                    <a:lumMod val="60000"/>
                    <a:lumOff val="40000"/>
                  </a:schemeClr>
                </a:solidFill>
                <a:latin typeface="Helvetica Neue Light" charset="0"/>
                <a:ea typeface="Helvetica Neue Light" charset="0"/>
                <a:cs typeface="Helvetica Neue Light" charset="0"/>
              </a:rPr>
              <a:t>or deploy </a:t>
            </a:r>
            <a:r>
              <a:rPr lang="en-US" sz="1400" dirty="0">
                <a:latin typeface="Helvetica Neue Light" charset="0"/>
                <a:ea typeface="Helvetica Neue Light" charset="0"/>
                <a:cs typeface="Helvetica Neue Light" charset="0"/>
              </a:rPr>
              <a:t>your models within Watson Machine Learning</a:t>
            </a:r>
            <a:endParaRPr lang="en-US" sz="1400" dirty="0"/>
          </a:p>
        </p:txBody>
      </p:sp>
      <p:sp>
        <p:nvSpPr>
          <p:cNvPr id="44" name="Rectangle 43"/>
          <p:cNvSpPr/>
          <p:nvPr/>
        </p:nvSpPr>
        <p:spPr>
          <a:xfrm>
            <a:off x="628158" y="1200647"/>
            <a:ext cx="4961609" cy="3307746"/>
          </a:xfrm>
          <a:prstGeom prst="rect">
            <a:avLst/>
          </a:prstGeom>
          <a:noFill/>
          <a:ln w="12700">
            <a:solidFill>
              <a:schemeClr val="tx1"/>
            </a:solidFill>
            <a:prstDash val="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chemeClr val="tx1"/>
              </a:buClr>
            </a:pPr>
            <a:r>
              <a:rPr lang="fr-FR" sz="1200" dirty="0">
                <a:solidFill>
                  <a:schemeClr val="tx1"/>
                </a:solidFill>
                <a:latin typeface="Helvetica Neue Medium" charset="0"/>
                <a:ea typeface="Helvetica Neue Medium" charset="0"/>
                <a:cs typeface="Helvetica Neue Medium" charset="0"/>
              </a:rPr>
              <a:t>Watson Machine Learning</a:t>
            </a:r>
            <a:endParaRPr lang="en-US" sz="1200" dirty="0">
              <a:solidFill>
                <a:schemeClr val="tx1"/>
              </a:solidFill>
              <a:latin typeface="Helvetica Neue Medium" charset="0"/>
              <a:ea typeface="Helvetica Neue Medium" charset="0"/>
              <a:cs typeface="Helvetica Neue Medium" charset="0"/>
            </a:endParaRPr>
          </a:p>
        </p:txBody>
      </p:sp>
      <p:sp>
        <p:nvSpPr>
          <p:cNvPr id="68" name="Cube 67"/>
          <p:cNvSpPr/>
          <p:nvPr/>
        </p:nvSpPr>
        <p:spPr>
          <a:xfrm>
            <a:off x="4571971" y="3556514"/>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69" name="Cube 68"/>
          <p:cNvSpPr/>
          <p:nvPr/>
        </p:nvSpPr>
        <p:spPr>
          <a:xfrm>
            <a:off x="4571971" y="2002486"/>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70" name="Cube 69"/>
          <p:cNvSpPr/>
          <p:nvPr/>
        </p:nvSpPr>
        <p:spPr>
          <a:xfrm>
            <a:off x="4571971" y="2998749"/>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72" name="Cube 71"/>
          <p:cNvSpPr/>
          <p:nvPr/>
        </p:nvSpPr>
        <p:spPr>
          <a:xfrm>
            <a:off x="4571971" y="2528446"/>
            <a:ext cx="302130" cy="287743"/>
          </a:xfrm>
          <a:prstGeom prst="cube">
            <a:avLst/>
          </a:prstGeom>
          <a:solidFill>
            <a:schemeClr val="accent2">
              <a:lumMod val="20000"/>
              <a:lumOff val="80000"/>
            </a:schemeClr>
          </a:solidFill>
          <a:ln>
            <a:solidFill>
              <a:schemeClr val="accent2"/>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80" name="TextBox 79"/>
          <p:cNvSpPr txBox="1"/>
          <p:nvPr/>
        </p:nvSpPr>
        <p:spPr>
          <a:xfrm>
            <a:off x="5750778" y="2001757"/>
            <a:ext cx="736521" cy="246221"/>
          </a:xfrm>
          <a:prstGeom prst="rect">
            <a:avLst/>
          </a:prstGeom>
          <a:solidFill>
            <a:schemeClr val="bg2"/>
          </a:solidFill>
        </p:spPr>
        <p:txBody>
          <a:bodyPr wrap="square" rtlCol="0">
            <a:spAutoFit/>
          </a:bodyPr>
          <a:lstStyle/>
          <a:p>
            <a:pPr algn="ctr"/>
            <a:r>
              <a:rPr lang="en-US" sz="1000" dirty="0">
                <a:solidFill>
                  <a:schemeClr val="accent2"/>
                </a:solidFill>
                <a:latin typeface="Helvetica Neue Light" charset="0"/>
                <a:ea typeface="Helvetica Neue Light" charset="0"/>
                <a:cs typeface="Helvetica Neue Light" charset="0"/>
              </a:rPr>
              <a:t>prediction</a:t>
            </a:r>
          </a:p>
        </p:txBody>
      </p:sp>
      <p:sp>
        <p:nvSpPr>
          <p:cNvPr id="154" name="TextBox 153"/>
          <p:cNvSpPr txBox="1"/>
          <p:nvPr/>
        </p:nvSpPr>
        <p:spPr>
          <a:xfrm>
            <a:off x="5750778" y="2529268"/>
            <a:ext cx="736521" cy="246221"/>
          </a:xfrm>
          <a:prstGeom prst="rect">
            <a:avLst/>
          </a:prstGeom>
          <a:solidFill>
            <a:schemeClr val="bg2"/>
          </a:solidFill>
        </p:spPr>
        <p:txBody>
          <a:bodyPr wrap="square" rtlCol="0">
            <a:spAutoFit/>
          </a:bodyPr>
          <a:lstStyle/>
          <a:p>
            <a:pPr algn="ctr"/>
            <a:r>
              <a:rPr lang="en-US" sz="1000" dirty="0">
                <a:solidFill>
                  <a:schemeClr val="accent2"/>
                </a:solidFill>
                <a:latin typeface="Helvetica Neue Light" charset="0"/>
                <a:ea typeface="Helvetica Neue Light" charset="0"/>
                <a:cs typeface="Helvetica Neue Light" charset="0"/>
              </a:rPr>
              <a:t>prediction</a:t>
            </a:r>
          </a:p>
        </p:txBody>
      </p:sp>
      <p:sp>
        <p:nvSpPr>
          <p:cNvPr id="155" name="TextBox 154"/>
          <p:cNvSpPr txBox="1"/>
          <p:nvPr/>
        </p:nvSpPr>
        <p:spPr>
          <a:xfrm>
            <a:off x="5750778" y="3056779"/>
            <a:ext cx="736521" cy="246221"/>
          </a:xfrm>
          <a:prstGeom prst="rect">
            <a:avLst/>
          </a:prstGeom>
          <a:solidFill>
            <a:schemeClr val="bg2"/>
          </a:solidFill>
        </p:spPr>
        <p:txBody>
          <a:bodyPr wrap="square" rtlCol="0">
            <a:spAutoFit/>
          </a:bodyPr>
          <a:lstStyle/>
          <a:p>
            <a:pPr algn="ctr"/>
            <a:r>
              <a:rPr lang="en-US" sz="1000" dirty="0">
                <a:solidFill>
                  <a:schemeClr val="accent2"/>
                </a:solidFill>
                <a:latin typeface="Helvetica Neue Light" charset="0"/>
                <a:ea typeface="Helvetica Neue Light" charset="0"/>
                <a:cs typeface="Helvetica Neue Light" charset="0"/>
              </a:rPr>
              <a:t>prediction</a:t>
            </a:r>
          </a:p>
        </p:txBody>
      </p:sp>
      <p:sp>
        <p:nvSpPr>
          <p:cNvPr id="156" name="TextBox 155"/>
          <p:cNvSpPr txBox="1"/>
          <p:nvPr/>
        </p:nvSpPr>
        <p:spPr>
          <a:xfrm>
            <a:off x="5750778" y="3584289"/>
            <a:ext cx="736521" cy="246221"/>
          </a:xfrm>
          <a:prstGeom prst="rect">
            <a:avLst/>
          </a:prstGeom>
          <a:solidFill>
            <a:schemeClr val="bg2"/>
          </a:solidFill>
        </p:spPr>
        <p:txBody>
          <a:bodyPr wrap="square" rtlCol="0">
            <a:spAutoFit/>
          </a:bodyPr>
          <a:lstStyle/>
          <a:p>
            <a:pPr algn="ctr"/>
            <a:r>
              <a:rPr lang="en-US" sz="1000" dirty="0">
                <a:solidFill>
                  <a:schemeClr val="accent2"/>
                </a:solidFill>
                <a:latin typeface="Helvetica Neue Light" charset="0"/>
                <a:ea typeface="Helvetica Neue Light" charset="0"/>
                <a:cs typeface="Helvetica Neue Light" charset="0"/>
              </a:rPr>
              <a:t>prediction</a:t>
            </a:r>
          </a:p>
        </p:txBody>
      </p:sp>
    </p:spTree>
    <p:extLst>
      <p:ext uri="{BB962C8B-B14F-4D97-AF65-F5344CB8AC3E}">
        <p14:creationId xmlns:p14="http://schemas.microsoft.com/office/powerpoint/2010/main" val="470047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392985" y="2877996"/>
            <a:ext cx="4536824" cy="1773517"/>
          </a:xfrm>
          <a:prstGeom prst="rect">
            <a:avLst/>
          </a:prstGeom>
          <a:noFill/>
          <a:ln w="127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chemeClr val="tx1"/>
              </a:buClr>
            </a:pPr>
            <a:r>
              <a:rPr lang="fr-FR" sz="1200" dirty="0" smtClean="0">
                <a:solidFill>
                  <a:schemeClr val="accent2"/>
                </a:solidFill>
                <a:latin typeface="Helvetica Neue Light" charset="0"/>
                <a:ea typeface="Helvetica Neue Light" charset="0"/>
                <a:cs typeface="Helvetica Neue Light" charset="0"/>
              </a:rPr>
              <a:t>Watson </a:t>
            </a:r>
            <a:r>
              <a:rPr lang="fr-FR" sz="1200" dirty="0" err="1" smtClean="0">
                <a:solidFill>
                  <a:schemeClr val="accent2"/>
                </a:solidFill>
                <a:latin typeface="Helvetica Neue Light" charset="0"/>
                <a:ea typeface="Helvetica Neue Light" charset="0"/>
                <a:cs typeface="Helvetica Neue Light" charset="0"/>
              </a:rPr>
              <a:t>Knowledge</a:t>
            </a:r>
            <a:endParaRPr lang="fr-FR" sz="1200" dirty="0">
              <a:solidFill>
                <a:schemeClr val="accent2"/>
              </a:solidFill>
              <a:latin typeface="Helvetica Neue Light" charset="0"/>
              <a:ea typeface="Helvetica Neue Light" charset="0"/>
              <a:cs typeface="Helvetica Neue Light" charset="0"/>
            </a:endParaRPr>
          </a:p>
          <a:p>
            <a:pPr>
              <a:spcBef>
                <a:spcPts val="34"/>
              </a:spcBef>
              <a:buClr>
                <a:schemeClr val="tx1"/>
              </a:buClr>
            </a:pPr>
            <a:r>
              <a:rPr lang="fr-FR" sz="1200" dirty="0" err="1" smtClean="0">
                <a:solidFill>
                  <a:schemeClr val="accent2"/>
                </a:solidFill>
                <a:latin typeface="Helvetica Neue Light" charset="0"/>
                <a:ea typeface="Helvetica Neue Light" charset="0"/>
                <a:cs typeface="Helvetica Neue Light" charset="0"/>
              </a:rPr>
              <a:t>Catalog</a:t>
            </a:r>
            <a:endParaRPr lang="en-US" sz="1200" dirty="0">
              <a:solidFill>
                <a:schemeClr val="accent2"/>
              </a:solidFill>
              <a:latin typeface="Helvetica Neue Light" charset="0"/>
              <a:ea typeface="Helvetica Neue Light" charset="0"/>
              <a:cs typeface="Helvetica Neue Light" charset="0"/>
            </a:endParaRPr>
          </a:p>
        </p:txBody>
      </p:sp>
      <p:sp>
        <p:nvSpPr>
          <p:cNvPr id="71" name="Rectangle 70"/>
          <p:cNvSpPr/>
          <p:nvPr/>
        </p:nvSpPr>
        <p:spPr>
          <a:xfrm>
            <a:off x="392985" y="1094910"/>
            <a:ext cx="4536824" cy="1687697"/>
          </a:xfrm>
          <a:prstGeom prst="rect">
            <a:avLst/>
          </a:prstGeom>
          <a:noFill/>
          <a:ln w="12700">
            <a:solidFill>
              <a:schemeClr val="tx2">
                <a:lumMod val="50000"/>
              </a:schemeClr>
            </a:solidFill>
            <a:prstDash val="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spcBef>
                <a:spcPts val="34"/>
              </a:spcBef>
              <a:buClr>
                <a:schemeClr val="tx1"/>
              </a:buClr>
            </a:pPr>
            <a:r>
              <a:rPr lang="fr-FR" sz="1050" dirty="0">
                <a:solidFill>
                  <a:schemeClr val="tx1"/>
                </a:solidFill>
                <a:latin typeface="Helvetica Neue" charset="0"/>
                <a:ea typeface="Helvetica Neue" charset="0"/>
                <a:cs typeface="Helvetica Neue" charset="0"/>
              </a:rPr>
              <a:t>Watson Machine Learning</a:t>
            </a:r>
            <a:endParaRPr lang="en-US" sz="1050" dirty="0">
              <a:solidFill>
                <a:schemeClr val="tx1"/>
              </a:solidFill>
              <a:latin typeface="Helvetica Neue" charset="0"/>
              <a:ea typeface="Helvetica Neue" charset="0"/>
              <a:cs typeface="Helvetica Neue" charset="0"/>
            </a:endParaRPr>
          </a:p>
        </p:txBody>
      </p:sp>
      <p:sp>
        <p:nvSpPr>
          <p:cNvPr id="2" name="Title 1"/>
          <p:cNvSpPr>
            <a:spLocks noGrp="1"/>
          </p:cNvSpPr>
          <p:nvPr>
            <p:ph type="title"/>
          </p:nvPr>
        </p:nvSpPr>
        <p:spPr>
          <a:xfrm>
            <a:off x="392985" y="195632"/>
            <a:ext cx="6409134" cy="376238"/>
          </a:xfrm>
        </p:spPr>
        <p:txBody>
          <a:bodyPr/>
          <a:lstStyle/>
          <a:p>
            <a:r>
              <a:rPr lang="en-US" sz="1500" dirty="0">
                <a:latin typeface="Helvetica Neue Medium" charset="0"/>
                <a:ea typeface="Helvetica Neue Medium" charset="0"/>
                <a:cs typeface="Helvetica Neue Medium" charset="0"/>
              </a:rPr>
              <a:t>Asset Lifecycle Management</a:t>
            </a:r>
          </a:p>
        </p:txBody>
      </p:sp>
      <p:sp>
        <p:nvSpPr>
          <p:cNvPr id="32" name="TextBox 31"/>
          <p:cNvSpPr txBox="1"/>
          <p:nvPr/>
        </p:nvSpPr>
        <p:spPr>
          <a:xfrm>
            <a:off x="3376254" y="4072813"/>
            <a:ext cx="920445" cy="461665"/>
          </a:xfrm>
          <a:prstGeom prst="rect">
            <a:avLst/>
          </a:prstGeom>
          <a:noFill/>
        </p:spPr>
        <p:txBody>
          <a:bodyPr wrap="none" rtlCol="0">
            <a:spAutoFit/>
          </a:bodyPr>
          <a:lstStyle/>
          <a:p>
            <a:pPr algn="ctr"/>
            <a:r>
              <a:rPr lang="en-US" sz="1200" dirty="0" smtClean="0">
                <a:latin typeface="Helvetica Neue Light" charset="0"/>
                <a:ea typeface="Helvetica Neue Light" charset="0"/>
                <a:cs typeface="Helvetica Neue Light" charset="0"/>
              </a:rPr>
              <a:t>experiment</a:t>
            </a:r>
            <a:endParaRPr lang="en-US" sz="1200" dirty="0">
              <a:latin typeface="Helvetica Neue Light" charset="0"/>
              <a:ea typeface="Helvetica Neue Light" charset="0"/>
              <a:cs typeface="Helvetica Neue Light" charset="0"/>
            </a:endParaRPr>
          </a:p>
          <a:p>
            <a:pPr algn="ctr"/>
            <a:r>
              <a:rPr lang="en-US" sz="1200" dirty="0">
                <a:latin typeface="Helvetica Neue Light" charset="0"/>
                <a:ea typeface="Helvetica Neue Light" charset="0"/>
                <a:cs typeface="Helvetica Neue Light" charset="0"/>
              </a:rPr>
              <a:t>definitions</a:t>
            </a:r>
          </a:p>
        </p:txBody>
      </p:sp>
      <p:sp>
        <p:nvSpPr>
          <p:cNvPr id="37" name="TextBox 36"/>
          <p:cNvSpPr txBox="1"/>
          <p:nvPr/>
        </p:nvSpPr>
        <p:spPr>
          <a:xfrm>
            <a:off x="1512138" y="4072813"/>
            <a:ext cx="944489" cy="430887"/>
          </a:xfrm>
          <a:prstGeom prst="rect">
            <a:avLst/>
          </a:prstGeom>
          <a:noFill/>
        </p:spPr>
        <p:txBody>
          <a:bodyPr wrap="none" rtlCol="0">
            <a:spAutoFit/>
          </a:bodyPr>
          <a:lstStyle/>
          <a:p>
            <a:pPr algn="ctr"/>
            <a:r>
              <a:rPr lang="en-US" sz="1100" dirty="0" smtClean="0">
                <a:latin typeface="Helvetica Neue Light" charset="0"/>
                <a:ea typeface="Helvetica Neue Light" charset="0"/>
                <a:cs typeface="Helvetica Neue Light" charset="0"/>
              </a:rPr>
              <a:t>source code</a:t>
            </a:r>
          </a:p>
          <a:p>
            <a:pPr algn="ctr"/>
            <a:r>
              <a:rPr lang="en-US" sz="1100" dirty="0" smtClean="0">
                <a:latin typeface="Helvetica Neue Light" charset="0"/>
                <a:ea typeface="Helvetica Neue Light" charset="0"/>
                <a:cs typeface="Helvetica Neue Light" charset="0"/>
              </a:rPr>
              <a:t>pipelines</a:t>
            </a:r>
            <a:endParaRPr lang="en-US" sz="1100" dirty="0">
              <a:latin typeface="Helvetica Neue Light" charset="0"/>
              <a:ea typeface="Helvetica Neue Light" charset="0"/>
              <a:cs typeface="Helvetica Neue Light" charset="0"/>
            </a:endParaRPr>
          </a:p>
        </p:txBody>
      </p:sp>
      <p:sp>
        <p:nvSpPr>
          <p:cNvPr id="7" name="Can 6"/>
          <p:cNvSpPr/>
          <p:nvPr/>
        </p:nvSpPr>
        <p:spPr>
          <a:xfrm>
            <a:off x="2009278" y="2158506"/>
            <a:ext cx="992412" cy="460010"/>
          </a:xfrm>
          <a:prstGeom prst="can">
            <a:avLst/>
          </a:prstGeom>
          <a:solidFill>
            <a:schemeClr val="bg2">
              <a:lumMod val="7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r>
              <a:rPr lang="en-US" sz="900" dirty="0">
                <a:solidFill>
                  <a:schemeClr val="tx1"/>
                </a:solidFill>
                <a:latin typeface="Helvetica Neue" charset="0"/>
                <a:ea typeface="Helvetica Neue" charset="0"/>
                <a:cs typeface="Helvetica Neue" charset="0"/>
              </a:rPr>
              <a:t>artifact</a:t>
            </a:r>
          </a:p>
          <a:p>
            <a:pPr algn="ctr">
              <a:spcBef>
                <a:spcPts val="34"/>
              </a:spcBef>
              <a:buClr>
                <a:schemeClr val="tx1"/>
              </a:buClr>
            </a:pPr>
            <a:r>
              <a:rPr lang="en-US" sz="900" dirty="0">
                <a:solidFill>
                  <a:schemeClr val="tx1"/>
                </a:solidFill>
                <a:latin typeface="Helvetica Neue" charset="0"/>
                <a:ea typeface="Helvetica Neue" charset="0"/>
                <a:cs typeface="Helvetica Neue" charset="0"/>
              </a:rPr>
              <a:t>repository</a:t>
            </a:r>
          </a:p>
        </p:txBody>
      </p:sp>
      <p:sp>
        <p:nvSpPr>
          <p:cNvPr id="38" name="Down Arrow 37"/>
          <p:cNvSpPr/>
          <p:nvPr/>
        </p:nvSpPr>
        <p:spPr>
          <a:xfrm>
            <a:off x="2396840" y="2620731"/>
            <a:ext cx="251173" cy="688572"/>
          </a:xfrm>
          <a:prstGeom prst="downArrow">
            <a:avLst/>
          </a:prstGeom>
          <a:solidFill>
            <a:schemeClr val="bg2">
              <a:lumMod val="95000"/>
            </a:schemeClr>
          </a:solidFill>
          <a:ln w="12700">
            <a:solidFill>
              <a:schemeClr val="tx2">
                <a:lumMod val="50000"/>
              </a:schemeClr>
            </a:solid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3"/>
          </a:p>
        </p:txBody>
      </p:sp>
      <p:sp>
        <p:nvSpPr>
          <p:cNvPr id="8" name="Right Brace 7"/>
          <p:cNvSpPr/>
          <p:nvPr/>
        </p:nvSpPr>
        <p:spPr>
          <a:xfrm rot="16200000">
            <a:off x="2349294" y="1932778"/>
            <a:ext cx="352937" cy="3281440"/>
          </a:xfrm>
          <a:prstGeom prst="rightBrac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13"/>
          </a:p>
        </p:txBody>
      </p:sp>
      <p:sp>
        <p:nvSpPr>
          <p:cNvPr id="9" name="Cube 8"/>
          <p:cNvSpPr/>
          <p:nvPr/>
        </p:nvSpPr>
        <p:spPr>
          <a:xfrm>
            <a:off x="676468" y="1518997"/>
            <a:ext cx="2139742" cy="460010"/>
          </a:xfrm>
          <a:prstGeom prst="cube">
            <a:avLst>
              <a:gd name="adj" fmla="val 15779"/>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fr-FR" sz="900" dirty="0">
              <a:solidFill>
                <a:schemeClr val="tx1"/>
              </a:solidFill>
              <a:latin typeface="Helvetica Neue" charset="0"/>
              <a:ea typeface="Helvetica Neue" charset="0"/>
              <a:cs typeface="Helvetica Neue" charset="0"/>
            </a:endParaRPr>
          </a:p>
          <a:p>
            <a:pPr algn="ctr">
              <a:spcBef>
                <a:spcPts val="34"/>
              </a:spcBef>
              <a:buClr>
                <a:schemeClr val="tx1"/>
              </a:buClr>
            </a:pPr>
            <a:r>
              <a:rPr lang="fr-FR" sz="900" dirty="0">
                <a:solidFill>
                  <a:schemeClr val="tx1"/>
                </a:solidFill>
                <a:latin typeface="Helvetica Neue" charset="0"/>
                <a:ea typeface="Helvetica Neue" charset="0"/>
                <a:cs typeface="Helvetica Neue" charset="0"/>
              </a:rPr>
              <a:t>Training infrastructure</a:t>
            </a:r>
          </a:p>
          <a:p>
            <a:pPr algn="ctr">
              <a:spcBef>
                <a:spcPts val="34"/>
              </a:spcBef>
              <a:buClr>
                <a:schemeClr val="tx1"/>
              </a:buClr>
            </a:pPr>
            <a:endParaRPr lang="fr-FR" sz="900" dirty="0">
              <a:solidFill>
                <a:schemeClr val="tx1"/>
              </a:solidFill>
              <a:latin typeface="Helvetica Neue" charset="0"/>
              <a:ea typeface="Helvetica Neue" charset="0"/>
              <a:cs typeface="Helvetica Neue" charset="0"/>
            </a:endParaRPr>
          </a:p>
        </p:txBody>
      </p:sp>
      <p:sp>
        <p:nvSpPr>
          <p:cNvPr id="39" name="Cube 38"/>
          <p:cNvSpPr/>
          <p:nvPr/>
        </p:nvSpPr>
        <p:spPr>
          <a:xfrm>
            <a:off x="2521776" y="1519260"/>
            <a:ext cx="1716268" cy="460010"/>
          </a:xfrm>
          <a:prstGeom prst="cube">
            <a:avLst>
              <a:gd name="adj" fmla="val 15779"/>
            </a:avLst>
          </a:prstGeom>
          <a:solidFill>
            <a:schemeClr val="bg2">
              <a:lumMod val="95000"/>
            </a:schemeClr>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spcBef>
                <a:spcPts val="34"/>
              </a:spcBef>
              <a:buClr>
                <a:schemeClr val="tx1"/>
              </a:buClr>
            </a:pPr>
            <a:r>
              <a:rPr lang="en-US" sz="900" dirty="0">
                <a:solidFill>
                  <a:schemeClr val="tx1"/>
                </a:solidFill>
                <a:latin typeface="Helvetica Neue" charset="0"/>
                <a:ea typeface="Helvetica Neue" charset="0"/>
                <a:cs typeface="Helvetica Neue" charset="0"/>
              </a:rPr>
              <a:t>     deploy</a:t>
            </a:r>
          </a:p>
          <a:p>
            <a:pPr>
              <a:spcBef>
                <a:spcPts val="34"/>
              </a:spcBef>
              <a:buClr>
                <a:schemeClr val="tx1"/>
              </a:buClr>
            </a:pPr>
            <a:r>
              <a:rPr lang="fr-FR" sz="900" dirty="0">
                <a:solidFill>
                  <a:schemeClr val="tx1"/>
                </a:solidFill>
                <a:latin typeface="Helvetica Neue" charset="0"/>
                <a:ea typeface="Helvetica Neue" charset="0"/>
                <a:cs typeface="Helvetica Neue" charset="0"/>
              </a:rPr>
              <a:t>     infrastructure</a:t>
            </a:r>
          </a:p>
        </p:txBody>
      </p:sp>
      <p:cxnSp>
        <p:nvCxnSpPr>
          <p:cNvPr id="13" name="Elbow Connector 12"/>
          <p:cNvCxnSpPr>
            <a:stCxn id="9" idx="3"/>
            <a:endCxn id="7" idx="2"/>
          </p:cNvCxnSpPr>
          <p:nvPr/>
        </p:nvCxnSpPr>
        <p:spPr>
          <a:xfrm rot="16200000" flipH="1">
            <a:off x="1654910" y="2034143"/>
            <a:ext cx="409504" cy="299231"/>
          </a:xfrm>
          <a:prstGeom prst="bentConnector2">
            <a:avLst/>
          </a:prstGeom>
          <a:ln w="254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7" idx="4"/>
            <a:endCxn id="39" idx="3"/>
          </p:cNvCxnSpPr>
          <p:nvPr/>
        </p:nvCxnSpPr>
        <p:spPr>
          <a:xfrm flipV="1">
            <a:off x="3001690" y="1979270"/>
            <a:ext cx="341928" cy="409241"/>
          </a:xfrm>
          <a:prstGeom prst="bentConnector2">
            <a:avLst/>
          </a:prstGeom>
          <a:ln w="254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Cube 3"/>
          <p:cNvSpPr/>
          <p:nvPr/>
        </p:nvSpPr>
        <p:spPr>
          <a:xfrm>
            <a:off x="2620027" y="3739419"/>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19" name="Cube 18"/>
          <p:cNvSpPr/>
          <p:nvPr/>
        </p:nvSpPr>
        <p:spPr>
          <a:xfrm>
            <a:off x="2799390" y="3739419"/>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20" name="Cube 19"/>
          <p:cNvSpPr/>
          <p:nvPr/>
        </p:nvSpPr>
        <p:spPr>
          <a:xfrm>
            <a:off x="2990283" y="3739419"/>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21" name="Cube 20"/>
          <p:cNvSpPr/>
          <p:nvPr/>
        </p:nvSpPr>
        <p:spPr>
          <a:xfrm>
            <a:off x="2620027" y="3933063"/>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22" name="Cube 21"/>
          <p:cNvSpPr/>
          <p:nvPr/>
        </p:nvSpPr>
        <p:spPr>
          <a:xfrm>
            <a:off x="2799390" y="3933063"/>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23" name="Cube 22"/>
          <p:cNvSpPr/>
          <p:nvPr/>
        </p:nvSpPr>
        <p:spPr>
          <a:xfrm>
            <a:off x="2990283" y="3933063"/>
            <a:ext cx="148472" cy="141402"/>
          </a:xfrm>
          <a:prstGeom prst="cube">
            <a:avLst/>
          </a:prstGeom>
          <a:solidFill>
            <a:schemeClr val="bg2"/>
          </a:solidFill>
          <a:ln>
            <a:solidFill>
              <a:schemeClr val="tx2">
                <a:lumMod val="50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13">
              <a:latin typeface="Helvetica Neue Light" charset="0"/>
              <a:ea typeface="Helvetica Neue Light" charset="0"/>
              <a:cs typeface="Helvetica Neue Light" charset="0"/>
            </a:endParaRPr>
          </a:p>
        </p:txBody>
      </p:sp>
      <p:sp>
        <p:nvSpPr>
          <p:cNvPr id="24" name="TextBox 23"/>
          <p:cNvSpPr txBox="1"/>
          <p:nvPr/>
        </p:nvSpPr>
        <p:spPr>
          <a:xfrm>
            <a:off x="2552119" y="4072813"/>
            <a:ext cx="668774" cy="276999"/>
          </a:xfrm>
          <a:prstGeom prst="rect">
            <a:avLst/>
          </a:prstGeom>
          <a:noFill/>
        </p:spPr>
        <p:txBody>
          <a:bodyPr wrap="none" rtlCol="0">
            <a:spAutoFit/>
          </a:bodyPr>
          <a:lstStyle/>
          <a:p>
            <a:pPr algn="ctr"/>
            <a:r>
              <a:rPr lang="en-US" sz="1200" dirty="0">
                <a:latin typeface="Helvetica Neue Light" charset="0"/>
                <a:ea typeface="Helvetica Neue Light" charset="0"/>
                <a:cs typeface="Helvetica Neue Light" charset="0"/>
              </a:rPr>
              <a:t>models</a:t>
            </a:r>
            <a:endParaRPr lang="en-US" sz="900" dirty="0">
              <a:latin typeface="Helvetica Neue Light" charset="0"/>
              <a:ea typeface="Helvetica Neue Light" charset="0"/>
              <a:cs typeface="Helvetica Neue Light" charset="0"/>
            </a:endParaRPr>
          </a:p>
        </p:txBody>
      </p:sp>
      <p:grpSp>
        <p:nvGrpSpPr>
          <p:cNvPr id="131" name="Group 130"/>
          <p:cNvGrpSpPr/>
          <p:nvPr/>
        </p:nvGrpSpPr>
        <p:grpSpPr>
          <a:xfrm>
            <a:off x="1745229" y="3740611"/>
            <a:ext cx="453885" cy="87894"/>
            <a:chOff x="1373799" y="5777864"/>
            <a:chExt cx="662235" cy="179111"/>
          </a:xfrm>
          <a:solidFill>
            <a:schemeClr val="bg2"/>
          </a:solidFill>
        </p:grpSpPr>
        <p:sp>
          <p:nvSpPr>
            <p:cNvPr id="127" name="Can 126"/>
            <p:cNvSpPr/>
            <p:nvPr/>
          </p:nvSpPr>
          <p:spPr>
            <a:xfrm rot="5400000">
              <a:off x="1388333"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28" name="Can 127"/>
            <p:cNvSpPr/>
            <p:nvPr/>
          </p:nvSpPr>
          <p:spPr>
            <a:xfrm rot="5400000">
              <a:off x="15485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29" name="Can 128"/>
            <p:cNvSpPr/>
            <p:nvPr/>
          </p:nvSpPr>
          <p:spPr>
            <a:xfrm rot="5400000">
              <a:off x="17009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30" name="Can 129"/>
            <p:cNvSpPr/>
            <p:nvPr/>
          </p:nvSpPr>
          <p:spPr>
            <a:xfrm rot="5400000">
              <a:off x="1842389"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grpSp>
      <p:grpSp>
        <p:nvGrpSpPr>
          <p:cNvPr id="132" name="Group 131"/>
          <p:cNvGrpSpPr/>
          <p:nvPr/>
        </p:nvGrpSpPr>
        <p:grpSpPr>
          <a:xfrm>
            <a:off x="1745229" y="3863106"/>
            <a:ext cx="453885" cy="87894"/>
            <a:chOff x="1373799" y="5777864"/>
            <a:chExt cx="662235" cy="179111"/>
          </a:xfrm>
          <a:solidFill>
            <a:schemeClr val="bg2"/>
          </a:solidFill>
        </p:grpSpPr>
        <p:sp>
          <p:nvSpPr>
            <p:cNvPr id="133" name="Can 132"/>
            <p:cNvSpPr/>
            <p:nvPr/>
          </p:nvSpPr>
          <p:spPr>
            <a:xfrm rot="5400000">
              <a:off x="1388333"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34" name="Can 133"/>
            <p:cNvSpPr/>
            <p:nvPr/>
          </p:nvSpPr>
          <p:spPr>
            <a:xfrm rot="5400000">
              <a:off x="15485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35" name="Can 134"/>
            <p:cNvSpPr/>
            <p:nvPr/>
          </p:nvSpPr>
          <p:spPr>
            <a:xfrm rot="5400000">
              <a:off x="17009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36" name="Can 135"/>
            <p:cNvSpPr/>
            <p:nvPr/>
          </p:nvSpPr>
          <p:spPr>
            <a:xfrm rot="5400000">
              <a:off x="1842389"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grpSp>
      <p:grpSp>
        <p:nvGrpSpPr>
          <p:cNvPr id="137" name="Group 136"/>
          <p:cNvGrpSpPr/>
          <p:nvPr/>
        </p:nvGrpSpPr>
        <p:grpSpPr>
          <a:xfrm>
            <a:off x="1745229" y="3977939"/>
            <a:ext cx="453885" cy="87894"/>
            <a:chOff x="1373799" y="5777864"/>
            <a:chExt cx="662235" cy="179111"/>
          </a:xfrm>
          <a:solidFill>
            <a:schemeClr val="bg2"/>
          </a:solidFill>
        </p:grpSpPr>
        <p:sp>
          <p:nvSpPr>
            <p:cNvPr id="138" name="Can 137"/>
            <p:cNvSpPr/>
            <p:nvPr/>
          </p:nvSpPr>
          <p:spPr>
            <a:xfrm rot="5400000">
              <a:off x="1388333"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39" name="Can 138"/>
            <p:cNvSpPr/>
            <p:nvPr/>
          </p:nvSpPr>
          <p:spPr>
            <a:xfrm rot="5400000">
              <a:off x="15485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40" name="Can 139"/>
            <p:cNvSpPr/>
            <p:nvPr/>
          </p:nvSpPr>
          <p:spPr>
            <a:xfrm rot="5400000">
              <a:off x="1700988"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sp>
          <p:nvSpPr>
            <p:cNvPr id="141" name="Can 140"/>
            <p:cNvSpPr/>
            <p:nvPr/>
          </p:nvSpPr>
          <p:spPr>
            <a:xfrm rot="5400000">
              <a:off x="1842389" y="5763330"/>
              <a:ext cx="179111" cy="208179"/>
            </a:xfrm>
            <a:prstGeom prst="can">
              <a:avLst/>
            </a:prstGeom>
            <a:grp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Bef>
                  <a:spcPts val="34"/>
                </a:spcBef>
                <a:buClr>
                  <a:schemeClr val="tx1"/>
                </a:buClr>
              </a:pPr>
              <a:endParaRPr lang="en-US" sz="900" dirty="0">
                <a:solidFill>
                  <a:schemeClr val="tx1"/>
                </a:solidFill>
                <a:latin typeface="Helvetica Neue Light" charset="0"/>
                <a:ea typeface="Helvetica Neue Light" charset="0"/>
                <a:cs typeface="Helvetica Neue Light" charset="0"/>
              </a:endParaRPr>
            </a:p>
          </p:txBody>
        </p:sp>
      </p:grpSp>
      <p:sp>
        <p:nvSpPr>
          <p:cNvPr id="67" name="Rectangle 66"/>
          <p:cNvSpPr/>
          <p:nvPr/>
        </p:nvSpPr>
        <p:spPr>
          <a:xfrm>
            <a:off x="311151" y="468743"/>
            <a:ext cx="5011175" cy="461665"/>
          </a:xfrm>
          <a:prstGeom prst="rect">
            <a:avLst/>
          </a:prstGeom>
        </p:spPr>
        <p:txBody>
          <a:bodyPr wrap="square">
            <a:spAutoFit/>
          </a:bodyPr>
          <a:lstStyle/>
          <a:p>
            <a:r>
              <a:rPr lang="en-US" sz="1200" dirty="0">
                <a:latin typeface="Helvetica Neue Light" charset="0"/>
                <a:ea typeface="Helvetica Neue Light" charset="0"/>
                <a:cs typeface="Helvetica Neue Light" charset="0"/>
              </a:rPr>
              <a:t>Use the Watson </a:t>
            </a:r>
            <a:r>
              <a:rPr lang="en-US" sz="1200" dirty="0" smtClean="0">
                <a:latin typeface="Helvetica Neue Light" charset="0"/>
                <a:ea typeface="Helvetica Neue Light" charset="0"/>
                <a:cs typeface="Helvetica Neue Light" charset="0"/>
              </a:rPr>
              <a:t>Knowledge Catalog and Watson Studio to </a:t>
            </a:r>
            <a:r>
              <a:rPr lang="en-US" sz="1200" dirty="0">
                <a:latin typeface="Helvetica Neue Light" charset="0"/>
                <a:ea typeface="Helvetica Neue Light" charset="0"/>
                <a:cs typeface="Helvetica Neue Light" charset="0"/>
              </a:rPr>
              <a:t>manage your machine learning asset or manage them yourself</a:t>
            </a:r>
            <a:endParaRPr lang="en-US" sz="1200" dirty="0"/>
          </a:p>
        </p:txBody>
      </p:sp>
      <p:sp>
        <p:nvSpPr>
          <p:cNvPr id="3" name="Rectangle 2"/>
          <p:cNvSpPr/>
          <p:nvPr/>
        </p:nvSpPr>
        <p:spPr>
          <a:xfrm>
            <a:off x="5039645" y="3010984"/>
            <a:ext cx="2820609" cy="1061829"/>
          </a:xfrm>
          <a:prstGeom prst="rect">
            <a:avLst/>
          </a:prstGeom>
        </p:spPr>
        <p:txBody>
          <a:bodyPr wrap="square">
            <a:spAutoFit/>
          </a:bodyPr>
          <a:lstStyle/>
          <a:p>
            <a:r>
              <a:rPr lang="en-US" sz="1050" b="1" dirty="0">
                <a:latin typeface="Helvetica Neue Light" charset="0"/>
                <a:ea typeface="Helvetica Neue Light" charset="0"/>
                <a:cs typeface="Helvetica Neue Light" charset="0"/>
              </a:rPr>
              <a:t>Audit Trails</a:t>
            </a:r>
          </a:p>
          <a:p>
            <a:r>
              <a:rPr lang="en-US" sz="1050" dirty="0">
                <a:latin typeface="Helvetica Neue Light" charset="0"/>
                <a:ea typeface="Helvetica Neue Light" charset="0"/>
                <a:cs typeface="Helvetica Neue Light" charset="0"/>
              </a:rPr>
              <a:t>Tracking prediction to each model’s unique heritage is critical to regulatory </a:t>
            </a:r>
            <a:r>
              <a:rPr lang="en-US" sz="1050" dirty="0" err="1">
                <a:latin typeface="Helvetica Neue Light" charset="0"/>
                <a:ea typeface="Helvetica Neue Light" charset="0"/>
                <a:cs typeface="Helvetica Neue Light" charset="0"/>
              </a:rPr>
              <a:t>complicance</a:t>
            </a:r>
            <a:r>
              <a:rPr lang="en-US" sz="1050" dirty="0">
                <a:latin typeface="Helvetica Neue Light" charset="0"/>
                <a:ea typeface="Helvetica Neue Light" charset="0"/>
                <a:cs typeface="Helvetica Neue Light" charset="0"/>
              </a:rPr>
              <a:t>.  Enforcing access controls for model sharing and deployment ensure ensures data security and application stability.</a:t>
            </a:r>
          </a:p>
        </p:txBody>
      </p:sp>
      <p:sp>
        <p:nvSpPr>
          <p:cNvPr id="6" name="Rectangle 5"/>
          <p:cNvSpPr/>
          <p:nvPr/>
        </p:nvSpPr>
        <p:spPr>
          <a:xfrm>
            <a:off x="5106125" y="1393165"/>
            <a:ext cx="2687648" cy="1061829"/>
          </a:xfrm>
          <a:prstGeom prst="rect">
            <a:avLst/>
          </a:prstGeom>
        </p:spPr>
        <p:txBody>
          <a:bodyPr wrap="square">
            <a:spAutoFit/>
          </a:bodyPr>
          <a:lstStyle/>
          <a:p>
            <a:r>
              <a:rPr lang="en-US" sz="1050" b="1" dirty="0">
                <a:latin typeface="Helvetica Neue Light" charset="0"/>
                <a:ea typeface="Helvetica Neue Light" charset="0"/>
                <a:cs typeface="Helvetica Neue Light" charset="0"/>
              </a:rPr>
              <a:t>Model Explanations</a:t>
            </a:r>
          </a:p>
          <a:p>
            <a:r>
              <a:rPr lang="en-US" sz="1050" dirty="0">
                <a:latin typeface="Helvetica Neue Light" charset="0"/>
                <a:ea typeface="Helvetica Neue Light" charset="0"/>
                <a:cs typeface="Helvetica Neue Light" charset="0"/>
              </a:rPr>
              <a:t>In May 2018, the General Data Protection Regulation (GDPR) takes effect and grants consumers the legal “right to explanation” from organizations that use algorithmic decision making.</a:t>
            </a:r>
          </a:p>
        </p:txBody>
      </p:sp>
      <p:sp>
        <p:nvSpPr>
          <p:cNvPr id="46" name="Folded Corner 45"/>
          <p:cNvSpPr/>
          <p:nvPr/>
        </p:nvSpPr>
        <p:spPr>
          <a:xfrm>
            <a:off x="3673130" y="3736585"/>
            <a:ext cx="207315" cy="25895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
        <p:nvSpPr>
          <p:cNvPr id="47" name="Folded Corner 46"/>
          <p:cNvSpPr/>
          <p:nvPr/>
        </p:nvSpPr>
        <p:spPr>
          <a:xfrm>
            <a:off x="3724942" y="3776906"/>
            <a:ext cx="207315" cy="25895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
        <p:nvSpPr>
          <p:cNvPr id="48" name="Folded Corner 47"/>
          <p:cNvSpPr/>
          <p:nvPr/>
        </p:nvSpPr>
        <p:spPr>
          <a:xfrm>
            <a:off x="3773523" y="3815614"/>
            <a:ext cx="207315" cy="258952"/>
          </a:xfrm>
          <a:prstGeom prst="foldedCorner">
            <a:avLst/>
          </a:prstGeom>
          <a:solidFill>
            <a:schemeClr val="bg2"/>
          </a:solidFill>
          <a:ln w="9525">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45"/>
              </a:spcBef>
              <a:buClr>
                <a:schemeClr val="tx1"/>
              </a:buClr>
            </a:pPr>
            <a:endParaRPr lang="en-US" sz="1200" dirty="0">
              <a:solidFill>
                <a:schemeClr val="bg2"/>
              </a:solidFill>
              <a:latin typeface="Helvetica Neue Light" charset="0"/>
              <a:ea typeface="Helvetica Neue Light" charset="0"/>
              <a:cs typeface="Helvetica Neue Light" charset="0"/>
            </a:endParaRPr>
          </a:p>
        </p:txBody>
      </p:sp>
      <p:sp>
        <p:nvSpPr>
          <p:cNvPr id="49" name="Can 48"/>
          <p:cNvSpPr/>
          <p:nvPr/>
        </p:nvSpPr>
        <p:spPr>
          <a:xfrm>
            <a:off x="952978" y="3744217"/>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en-US" sz="900" dirty="0">
              <a:solidFill>
                <a:schemeClr val="tx1"/>
              </a:solidFill>
              <a:latin typeface="Helvetica Neue" charset="0"/>
              <a:ea typeface="Helvetica Neue" charset="0"/>
              <a:cs typeface="Helvetica Neue" charset="0"/>
            </a:endParaRPr>
          </a:p>
        </p:txBody>
      </p:sp>
      <p:sp>
        <p:nvSpPr>
          <p:cNvPr id="50" name="Can 49"/>
          <p:cNvSpPr/>
          <p:nvPr/>
        </p:nvSpPr>
        <p:spPr>
          <a:xfrm>
            <a:off x="1136212" y="3744217"/>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en-US" sz="900" dirty="0">
              <a:solidFill>
                <a:schemeClr val="tx1"/>
              </a:solidFill>
              <a:latin typeface="Helvetica Neue" charset="0"/>
              <a:ea typeface="Helvetica Neue" charset="0"/>
              <a:cs typeface="Helvetica Neue" charset="0"/>
            </a:endParaRPr>
          </a:p>
        </p:txBody>
      </p:sp>
      <p:sp>
        <p:nvSpPr>
          <p:cNvPr id="51" name="Can 50"/>
          <p:cNvSpPr/>
          <p:nvPr/>
        </p:nvSpPr>
        <p:spPr>
          <a:xfrm>
            <a:off x="952978" y="3910569"/>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en-US" sz="900" dirty="0">
              <a:solidFill>
                <a:schemeClr val="tx1"/>
              </a:solidFill>
              <a:latin typeface="Helvetica Neue" charset="0"/>
              <a:ea typeface="Helvetica Neue" charset="0"/>
              <a:cs typeface="Helvetica Neue" charset="0"/>
            </a:endParaRPr>
          </a:p>
        </p:txBody>
      </p:sp>
      <p:sp>
        <p:nvSpPr>
          <p:cNvPr id="52" name="Can 51"/>
          <p:cNvSpPr/>
          <p:nvPr/>
        </p:nvSpPr>
        <p:spPr>
          <a:xfrm>
            <a:off x="1136212" y="3902618"/>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en-US" sz="900" dirty="0">
              <a:solidFill>
                <a:schemeClr val="tx1"/>
              </a:solidFill>
              <a:latin typeface="Helvetica Neue" charset="0"/>
              <a:ea typeface="Helvetica Neue" charset="0"/>
              <a:cs typeface="Helvetica Neue" charset="0"/>
            </a:endParaRPr>
          </a:p>
        </p:txBody>
      </p:sp>
      <p:sp>
        <p:nvSpPr>
          <p:cNvPr id="53" name="Can 52"/>
          <p:cNvSpPr/>
          <p:nvPr/>
        </p:nvSpPr>
        <p:spPr>
          <a:xfrm>
            <a:off x="1316343" y="3744217"/>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en-US" sz="900" dirty="0">
              <a:solidFill>
                <a:schemeClr val="tx1"/>
              </a:solidFill>
              <a:latin typeface="Helvetica Neue" charset="0"/>
              <a:ea typeface="Helvetica Neue" charset="0"/>
              <a:cs typeface="Helvetica Neue" charset="0"/>
            </a:endParaRPr>
          </a:p>
        </p:txBody>
      </p:sp>
      <p:sp>
        <p:nvSpPr>
          <p:cNvPr id="54" name="Can 53"/>
          <p:cNvSpPr/>
          <p:nvPr/>
        </p:nvSpPr>
        <p:spPr>
          <a:xfrm>
            <a:off x="1316343" y="3902618"/>
            <a:ext cx="120094" cy="124686"/>
          </a:xfrm>
          <a:prstGeom prst="can">
            <a:avLst/>
          </a:prstGeom>
          <a:solidFill>
            <a:schemeClr val="bg2"/>
          </a:solidFill>
          <a:ln w="12700">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Bef>
                <a:spcPts val="34"/>
              </a:spcBef>
              <a:buClr>
                <a:schemeClr val="tx1"/>
              </a:buClr>
            </a:pPr>
            <a:endParaRPr lang="en-US" sz="900" dirty="0">
              <a:solidFill>
                <a:schemeClr val="tx1"/>
              </a:solidFill>
              <a:latin typeface="Helvetica Neue" charset="0"/>
              <a:ea typeface="Helvetica Neue" charset="0"/>
              <a:cs typeface="Helvetica Neue" charset="0"/>
            </a:endParaRPr>
          </a:p>
        </p:txBody>
      </p:sp>
      <p:sp>
        <p:nvSpPr>
          <p:cNvPr id="55" name="TextBox 54"/>
          <p:cNvSpPr txBox="1"/>
          <p:nvPr/>
        </p:nvSpPr>
        <p:spPr>
          <a:xfrm>
            <a:off x="885043" y="4072813"/>
            <a:ext cx="705642" cy="261610"/>
          </a:xfrm>
          <a:prstGeom prst="rect">
            <a:avLst/>
          </a:prstGeom>
          <a:noFill/>
        </p:spPr>
        <p:txBody>
          <a:bodyPr wrap="none" rtlCol="0">
            <a:spAutoFit/>
          </a:bodyPr>
          <a:lstStyle/>
          <a:p>
            <a:pPr algn="ctr"/>
            <a:r>
              <a:rPr lang="en-US" sz="1100" dirty="0" smtClean="0">
                <a:latin typeface="Helvetica Neue Light" charset="0"/>
                <a:ea typeface="Helvetica Neue Light" charset="0"/>
                <a:cs typeface="Helvetica Neue Light" charset="0"/>
              </a:rPr>
              <a:t>datasets</a:t>
            </a:r>
            <a:endParaRPr lang="en-US" sz="11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369241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solidFill>
                  <a:srgbClr val="FFFFFF"/>
                </a:solidFill>
              </a:rPr>
              <a:t>3</a:t>
            </a:r>
          </a:p>
        </p:txBody>
      </p:sp>
      <p:sp>
        <p:nvSpPr>
          <p:cNvPr id="36" name="Text Placeholder 15"/>
          <p:cNvSpPr>
            <a:spLocks noGrp="1"/>
          </p:cNvSpPr>
          <p:nvPr/>
        </p:nvSpPr>
        <p:spPr>
          <a:xfrm>
            <a:off x="241720" y="510648"/>
            <a:ext cx="7814876" cy="25256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hangingPunct="0">
              <a:defRPr/>
            </a:pPr>
            <a:r>
              <a:rPr lang="en-US" sz="1600" b="0" kern="0" dirty="0" smtClean="0">
                <a:solidFill>
                  <a:schemeClr val="tx1"/>
                </a:solidFill>
                <a:latin typeface="Helvetica Neue" charset="0"/>
                <a:ea typeface="Helvetica Neue" charset="0"/>
                <a:cs typeface="Helvetica Neue" charset="0"/>
              </a:rPr>
              <a:t>Simplifying </a:t>
            </a:r>
            <a:r>
              <a:rPr lang="en-US" sz="1600" b="0" kern="0" dirty="0">
                <a:solidFill>
                  <a:schemeClr val="tx1"/>
                </a:solidFill>
                <a:latin typeface="Helvetica Neue" charset="0"/>
                <a:ea typeface="Helvetica Neue" charset="0"/>
                <a:cs typeface="Helvetica Neue" charset="0"/>
              </a:rPr>
              <a:t>deployment &amp; management of ML models in production apps</a:t>
            </a:r>
            <a:endParaRPr sz="1600" b="0" kern="0" dirty="0">
              <a:solidFill>
                <a:schemeClr val="tx1"/>
              </a:solidFill>
              <a:latin typeface="Helvetica Neue" charset="0"/>
              <a:ea typeface="Helvetica Neue" charset="0"/>
              <a:cs typeface="Helvetica Neue" charset="0"/>
            </a:endParaRPr>
          </a:p>
        </p:txBody>
      </p:sp>
      <p:sp>
        <p:nvSpPr>
          <p:cNvPr id="39" name="Shape 223"/>
          <p:cNvSpPr/>
          <p:nvPr/>
        </p:nvSpPr>
        <p:spPr>
          <a:xfrm>
            <a:off x="274320" y="939713"/>
            <a:ext cx="8668512" cy="14361"/>
          </a:xfrm>
          <a:prstGeom prst="line">
            <a:avLst/>
          </a:prstGeom>
          <a:ln w="19050">
            <a:solidFill>
              <a:schemeClr val="accent2"/>
            </a:solidFill>
          </a:ln>
        </p:spPr>
        <p:txBody>
          <a:bodyPr lIns="0" tIns="0" rIns="0" bIns="0"/>
          <a:lstStyle/>
          <a:p>
            <a:pPr defTabSz="128588">
              <a:defRPr sz="1200">
                <a:uFillTx/>
                <a:latin typeface="+mn-lt"/>
                <a:ea typeface="+mn-ea"/>
                <a:cs typeface="+mn-cs"/>
                <a:sym typeface="Helvetica"/>
              </a:defRPr>
            </a:pPr>
            <a:endParaRPr sz="338" b="1" kern="0" dirty="0">
              <a:latin typeface="Arial" panose="020B0604020202020204" pitchFamily="34" charset="0"/>
              <a:ea typeface="ＭＳ Ｐゴシック"/>
              <a:cs typeface="Arial" panose="020B0604020202020204" pitchFamily="34" charset="0"/>
              <a:sym typeface="Helvetica"/>
            </a:endParaRPr>
          </a:p>
        </p:txBody>
      </p:sp>
      <p:sp>
        <p:nvSpPr>
          <p:cNvPr id="40" name="TextBox 39"/>
          <p:cNvSpPr txBox="1"/>
          <p:nvPr/>
        </p:nvSpPr>
        <p:spPr>
          <a:xfrm>
            <a:off x="1093468" y="1004313"/>
            <a:ext cx="7193282" cy="369332"/>
          </a:xfrm>
          <a:prstGeom prst="rect">
            <a:avLst/>
          </a:prstGeom>
          <a:noFill/>
        </p:spPr>
        <p:txBody>
          <a:bodyPr wrap="square" rtlCol="0" anchor="ctr" anchorCtr="0">
            <a:spAutoFit/>
          </a:bodyPr>
          <a:lstStyle/>
          <a:p>
            <a:pPr algn="ctr">
              <a:defRPr/>
            </a:pPr>
            <a:r>
              <a:rPr lang="en-US" altLang="en-US" sz="1800" kern="0" dirty="0">
                <a:solidFill>
                  <a:schemeClr val="accent2"/>
                </a:solidFill>
                <a:ea typeface="ＭＳ Ｐゴシック" charset="0"/>
                <a:cs typeface="Arial" panose="020B0604020202020204" pitchFamily="34" charset="0"/>
                <a:sym typeface="Arial"/>
              </a:rPr>
              <a:t>Embed AI in your Business</a:t>
            </a:r>
            <a:endParaRPr lang="en-US" altLang="en-US" sz="1800" b="1" kern="0" dirty="0">
              <a:solidFill>
                <a:schemeClr val="accent2"/>
              </a:solidFill>
              <a:ea typeface="ＭＳ Ｐゴシック" charset="0"/>
              <a:cs typeface="Arial" panose="020B0604020202020204" pitchFamily="34" charset="0"/>
              <a:sym typeface="Arial"/>
            </a:endParaRPr>
          </a:p>
        </p:txBody>
      </p:sp>
      <p:sp>
        <p:nvSpPr>
          <p:cNvPr id="41" name="Shape 223"/>
          <p:cNvSpPr/>
          <p:nvPr/>
        </p:nvSpPr>
        <p:spPr>
          <a:xfrm>
            <a:off x="274320" y="1419773"/>
            <a:ext cx="8668512" cy="14361"/>
          </a:xfrm>
          <a:prstGeom prst="line">
            <a:avLst/>
          </a:prstGeom>
          <a:ln w="19050">
            <a:solidFill>
              <a:schemeClr val="accent2"/>
            </a:solidFill>
          </a:ln>
        </p:spPr>
        <p:txBody>
          <a:bodyPr lIns="0" tIns="0" rIns="0" bIns="0"/>
          <a:lstStyle/>
          <a:p>
            <a:pPr defTabSz="128588">
              <a:defRPr sz="1200">
                <a:uFillTx/>
                <a:latin typeface="+mn-lt"/>
                <a:ea typeface="+mn-ea"/>
                <a:cs typeface="+mn-cs"/>
                <a:sym typeface="Helvetica"/>
              </a:defRPr>
            </a:pPr>
            <a:endParaRPr sz="338" b="1" kern="0" dirty="0">
              <a:latin typeface="Arial" panose="020B0604020202020204" pitchFamily="34" charset="0"/>
              <a:ea typeface="ＭＳ Ｐゴシック"/>
              <a:cs typeface="Arial" panose="020B0604020202020204" pitchFamily="34" charset="0"/>
              <a:sym typeface="Helvetica"/>
            </a:endParaRPr>
          </a:p>
        </p:txBody>
      </p:sp>
      <p:sp>
        <p:nvSpPr>
          <p:cNvPr id="42" name="Shape 444"/>
          <p:cNvSpPr>
            <a:spLocks noChangeArrowheads="1"/>
          </p:cNvSpPr>
          <p:nvPr/>
        </p:nvSpPr>
        <p:spPr bwMode="auto">
          <a:xfrm>
            <a:off x="288235" y="2096020"/>
            <a:ext cx="8637104" cy="2532219"/>
          </a:xfrm>
          <a:prstGeom prst="rect">
            <a:avLst/>
          </a:prstGeom>
          <a:noFill/>
          <a:ln w="19050">
            <a:solidFill>
              <a:schemeClr val="accent2"/>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buClrTx/>
              <a:buFont typeface="Wingdings" panose="05000000000000000000" pitchFamily="2" charset="2"/>
              <a:buNone/>
              <a:defRPr/>
            </a:pPr>
            <a:endParaRPr lang="en-US" altLang="en-US" sz="1200" b="0" kern="0">
              <a:ea typeface="ＭＳ Ｐゴシック" charset="0"/>
              <a:sym typeface="Arial"/>
            </a:endParaRPr>
          </a:p>
        </p:txBody>
      </p:sp>
      <p:sp>
        <p:nvSpPr>
          <p:cNvPr id="43" name="Freeform 13"/>
          <p:cNvSpPr>
            <a:spLocks/>
          </p:cNvSpPr>
          <p:nvPr/>
        </p:nvSpPr>
        <p:spPr bwMode="auto">
          <a:xfrm>
            <a:off x="347242" y="2187616"/>
            <a:ext cx="3082775" cy="736932"/>
          </a:xfrm>
          <a:custGeom>
            <a:avLst/>
            <a:gdLst>
              <a:gd name="T0" fmla="*/ 0 w 5025"/>
              <a:gd name="T1" fmla="*/ 2147483647 h 537"/>
              <a:gd name="T2" fmla="*/ 2147483647 w 5025"/>
              <a:gd name="T3" fmla="*/ 2147483647 h 537"/>
              <a:gd name="T4" fmla="*/ 2147483647 w 5025"/>
              <a:gd name="T5" fmla="*/ 2147483647 h 537"/>
              <a:gd name="T6" fmla="*/ 2147483647 w 5025"/>
              <a:gd name="T7" fmla="*/ 2147483647 h 537"/>
              <a:gd name="T8" fmla="*/ 2147483647 w 5025"/>
              <a:gd name="T9" fmla="*/ 0 h 537"/>
              <a:gd name="T10" fmla="*/ 0 w 5025"/>
              <a:gd name="T11" fmla="*/ 2147483647 h 537"/>
              <a:gd name="T12" fmla="*/ 0 60000 65536"/>
              <a:gd name="T13" fmla="*/ 0 60000 65536"/>
              <a:gd name="T14" fmla="*/ 0 60000 65536"/>
              <a:gd name="T15" fmla="*/ 0 60000 65536"/>
              <a:gd name="T16" fmla="*/ 0 60000 65536"/>
              <a:gd name="T17" fmla="*/ 0 60000 65536"/>
              <a:gd name="T18" fmla="*/ 0 w 5025"/>
              <a:gd name="T19" fmla="*/ 0 h 537"/>
              <a:gd name="T20" fmla="*/ 5025 w 502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5025" h="537">
                <a:moveTo>
                  <a:pt x="0" y="13"/>
                </a:moveTo>
                <a:lnTo>
                  <a:pt x="19" y="200"/>
                </a:lnTo>
                <a:lnTo>
                  <a:pt x="2512" y="537"/>
                </a:lnTo>
                <a:lnTo>
                  <a:pt x="5005" y="120"/>
                </a:lnTo>
                <a:lnTo>
                  <a:pt x="5025" y="0"/>
                </a:lnTo>
                <a:lnTo>
                  <a:pt x="0" y="13"/>
                </a:lnTo>
                <a:close/>
              </a:path>
            </a:pathLst>
          </a:custGeom>
          <a:gradFill rotWithShape="1">
            <a:gsLst>
              <a:gs pos="44000">
                <a:srgbClr val="FFFFFF">
                  <a:alpha val="0"/>
                </a:srgbClr>
              </a:gs>
              <a:gs pos="100000">
                <a:schemeClr val="tx2">
                  <a:lumMod val="75000"/>
                </a:schemeClr>
              </a:gs>
            </a:gsLst>
            <a:lin ang="5400000" scaled="1"/>
          </a:gradFill>
          <a:ln w="9525">
            <a:noFill/>
            <a:round/>
            <a:headEnd/>
            <a:tailEnd/>
          </a:ln>
        </p:spPr>
        <p:txBody>
          <a:bodyPr/>
          <a:lstStyle/>
          <a:p>
            <a:pPr fontAlgn="base">
              <a:spcBef>
                <a:spcPct val="0"/>
              </a:spcBef>
              <a:spcAft>
                <a:spcPct val="0"/>
              </a:spcAft>
              <a:defRPr/>
            </a:pPr>
            <a:endParaRPr lang="en-US">
              <a:latin typeface="Arial" panose="020B0604020202020204" pitchFamily="34" charset="0"/>
              <a:ea typeface="ＭＳ Ｐゴシック" charset="0"/>
              <a:cs typeface="Arial" panose="020B0604020202020204" pitchFamily="34" charset="0"/>
              <a:sym typeface="Arial"/>
            </a:endParaRPr>
          </a:p>
        </p:txBody>
      </p:sp>
      <p:sp>
        <p:nvSpPr>
          <p:cNvPr id="44" name="TextBox 43"/>
          <p:cNvSpPr txBox="1"/>
          <p:nvPr/>
        </p:nvSpPr>
        <p:spPr>
          <a:xfrm>
            <a:off x="477077" y="2210889"/>
            <a:ext cx="2515921" cy="438584"/>
          </a:xfrm>
          <a:prstGeom prst="rect">
            <a:avLst/>
          </a:prstGeom>
          <a:noFill/>
        </p:spPr>
        <p:txBody>
          <a:bodyPr wrap="square" lIns="68582" tIns="34291" rIns="68582" bIns="34291" rtlCol="0">
            <a:spAutoFit/>
          </a:bodyPr>
          <a:lstStyle/>
          <a:p>
            <a:pPr algn="ctr">
              <a:buClrTx/>
              <a:buFontTx/>
              <a:buNone/>
            </a:pPr>
            <a:r>
              <a:rPr lang="en-US" altLang="en-US" sz="1200" dirty="0">
                <a:latin typeface="Helvetica Neue" charset="0"/>
                <a:ea typeface="Helvetica Neue" charset="0"/>
                <a:cs typeface="Helvetica Neue" charset="0"/>
              </a:rPr>
              <a:t>Train custom ML and DL models at scale </a:t>
            </a:r>
          </a:p>
        </p:txBody>
      </p:sp>
      <p:sp>
        <p:nvSpPr>
          <p:cNvPr id="45" name="TextBox 16"/>
          <p:cNvSpPr txBox="1">
            <a:spLocks noChangeArrowheads="1"/>
          </p:cNvSpPr>
          <p:nvPr/>
        </p:nvSpPr>
        <p:spPr bwMode="auto">
          <a:xfrm>
            <a:off x="370504" y="3044434"/>
            <a:ext cx="2809801" cy="1523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2" tIns="34291" rIns="68582"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Use your favorite tools and frameworks such as SPSS, Tensorflow, Keras, Scikit Learn or xgboost.</a:t>
            </a:r>
          </a:p>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Track the progress and performance of your training jobs with the Experiment Assistant interface.</a:t>
            </a:r>
          </a:p>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Create new models without writing a single line of </a:t>
            </a:r>
            <a:r>
              <a:rPr lang="en-US" altLang="en-US" sz="1050" dirty="0" smtClean="0">
                <a:latin typeface="Helvetica Neue Light" charset="0"/>
                <a:ea typeface="Helvetica Neue Light" charset="0"/>
                <a:cs typeface="Helvetica Neue Light" charset="0"/>
                <a:sym typeface="Arial"/>
              </a:rPr>
              <a:t>code using the neural network modeler</a:t>
            </a:r>
            <a:endParaRPr lang="en-US" altLang="en-US" sz="1050" dirty="0">
              <a:latin typeface="Helvetica Neue Light" charset="0"/>
              <a:ea typeface="Helvetica Neue Light" charset="0"/>
              <a:cs typeface="Helvetica Neue Light" charset="0"/>
              <a:sym typeface="Arial"/>
            </a:endParaRPr>
          </a:p>
        </p:txBody>
      </p:sp>
      <p:sp>
        <p:nvSpPr>
          <p:cNvPr id="46" name="Shape 223"/>
          <p:cNvSpPr/>
          <p:nvPr/>
        </p:nvSpPr>
        <p:spPr>
          <a:xfrm>
            <a:off x="3223542" y="3113884"/>
            <a:ext cx="0" cy="1258419"/>
          </a:xfrm>
          <a:prstGeom prst="line">
            <a:avLst/>
          </a:prstGeom>
          <a:ln w="19050">
            <a:solidFill>
              <a:schemeClr val="accent2"/>
            </a:solidFill>
          </a:ln>
        </p:spPr>
        <p:txBody>
          <a:bodyPr lIns="0" tIns="0" rIns="0" bIns="0"/>
          <a:lstStyle/>
          <a:p>
            <a:pPr defTabSz="128588">
              <a:defRPr sz="1200">
                <a:uFillTx/>
                <a:latin typeface="+mn-lt"/>
                <a:ea typeface="+mn-ea"/>
                <a:cs typeface="+mn-cs"/>
                <a:sym typeface="Helvetica"/>
              </a:defRPr>
            </a:pPr>
            <a:endParaRPr sz="338" b="1" kern="0" dirty="0">
              <a:latin typeface="Arial" panose="020B0604020202020204" pitchFamily="34" charset="0"/>
              <a:ea typeface="ＭＳ Ｐゴシック"/>
              <a:cs typeface="Arial" panose="020B0604020202020204" pitchFamily="34" charset="0"/>
              <a:sym typeface="Helvetica"/>
            </a:endParaRPr>
          </a:p>
        </p:txBody>
      </p:sp>
      <p:sp>
        <p:nvSpPr>
          <p:cNvPr id="47" name="Freeform 13"/>
          <p:cNvSpPr>
            <a:spLocks/>
          </p:cNvSpPr>
          <p:nvPr/>
        </p:nvSpPr>
        <p:spPr bwMode="auto">
          <a:xfrm>
            <a:off x="3274878" y="2140248"/>
            <a:ext cx="3082775" cy="787530"/>
          </a:xfrm>
          <a:custGeom>
            <a:avLst/>
            <a:gdLst>
              <a:gd name="T0" fmla="*/ 0 w 5025"/>
              <a:gd name="T1" fmla="*/ 2147483647 h 537"/>
              <a:gd name="T2" fmla="*/ 2147483647 w 5025"/>
              <a:gd name="T3" fmla="*/ 2147483647 h 537"/>
              <a:gd name="T4" fmla="*/ 2147483647 w 5025"/>
              <a:gd name="T5" fmla="*/ 2147483647 h 537"/>
              <a:gd name="T6" fmla="*/ 2147483647 w 5025"/>
              <a:gd name="T7" fmla="*/ 2147483647 h 537"/>
              <a:gd name="T8" fmla="*/ 2147483647 w 5025"/>
              <a:gd name="T9" fmla="*/ 0 h 537"/>
              <a:gd name="T10" fmla="*/ 0 w 5025"/>
              <a:gd name="T11" fmla="*/ 2147483647 h 537"/>
              <a:gd name="T12" fmla="*/ 0 60000 65536"/>
              <a:gd name="T13" fmla="*/ 0 60000 65536"/>
              <a:gd name="T14" fmla="*/ 0 60000 65536"/>
              <a:gd name="T15" fmla="*/ 0 60000 65536"/>
              <a:gd name="T16" fmla="*/ 0 60000 65536"/>
              <a:gd name="T17" fmla="*/ 0 60000 65536"/>
              <a:gd name="T18" fmla="*/ 0 w 5025"/>
              <a:gd name="T19" fmla="*/ 0 h 537"/>
              <a:gd name="T20" fmla="*/ 5025 w 502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5025" h="537">
                <a:moveTo>
                  <a:pt x="0" y="13"/>
                </a:moveTo>
                <a:lnTo>
                  <a:pt x="19" y="200"/>
                </a:lnTo>
                <a:lnTo>
                  <a:pt x="2512" y="537"/>
                </a:lnTo>
                <a:lnTo>
                  <a:pt x="5005" y="120"/>
                </a:lnTo>
                <a:lnTo>
                  <a:pt x="5025" y="0"/>
                </a:lnTo>
                <a:lnTo>
                  <a:pt x="0" y="13"/>
                </a:lnTo>
                <a:close/>
              </a:path>
            </a:pathLst>
          </a:custGeom>
          <a:gradFill rotWithShape="1">
            <a:gsLst>
              <a:gs pos="44000">
                <a:srgbClr val="FFFFFF">
                  <a:alpha val="0"/>
                </a:srgbClr>
              </a:gs>
              <a:gs pos="100000">
                <a:schemeClr val="tx2">
                  <a:lumMod val="75000"/>
                </a:schemeClr>
              </a:gs>
            </a:gsLst>
            <a:lin ang="5400000" scaled="1"/>
          </a:gradFill>
          <a:ln w="9525">
            <a:noFill/>
            <a:round/>
            <a:headEnd/>
            <a:tailEnd/>
          </a:ln>
        </p:spPr>
        <p:txBody>
          <a:bodyPr/>
          <a:lstStyle/>
          <a:p>
            <a:pPr fontAlgn="base">
              <a:spcBef>
                <a:spcPct val="0"/>
              </a:spcBef>
              <a:spcAft>
                <a:spcPct val="0"/>
              </a:spcAft>
              <a:defRPr/>
            </a:pPr>
            <a:endParaRPr lang="en-US">
              <a:latin typeface="Arial" panose="020B0604020202020204" pitchFamily="34" charset="0"/>
              <a:ea typeface="ＭＳ Ｐゴシック" charset="0"/>
              <a:cs typeface="Arial" panose="020B0604020202020204" pitchFamily="34" charset="0"/>
              <a:sym typeface="Arial"/>
            </a:endParaRPr>
          </a:p>
        </p:txBody>
      </p:sp>
      <p:sp>
        <p:nvSpPr>
          <p:cNvPr id="48" name="Freeform 13"/>
          <p:cNvSpPr>
            <a:spLocks/>
          </p:cNvSpPr>
          <p:nvPr/>
        </p:nvSpPr>
        <p:spPr bwMode="auto">
          <a:xfrm>
            <a:off x="6338596" y="2304272"/>
            <a:ext cx="2483696" cy="621714"/>
          </a:xfrm>
          <a:custGeom>
            <a:avLst/>
            <a:gdLst>
              <a:gd name="T0" fmla="*/ 0 w 5025"/>
              <a:gd name="T1" fmla="*/ 2147483647 h 537"/>
              <a:gd name="T2" fmla="*/ 2147483647 w 5025"/>
              <a:gd name="T3" fmla="*/ 2147483647 h 537"/>
              <a:gd name="T4" fmla="*/ 2147483647 w 5025"/>
              <a:gd name="T5" fmla="*/ 2147483647 h 537"/>
              <a:gd name="T6" fmla="*/ 2147483647 w 5025"/>
              <a:gd name="T7" fmla="*/ 2147483647 h 537"/>
              <a:gd name="T8" fmla="*/ 2147483647 w 5025"/>
              <a:gd name="T9" fmla="*/ 0 h 537"/>
              <a:gd name="T10" fmla="*/ 0 w 5025"/>
              <a:gd name="T11" fmla="*/ 2147483647 h 537"/>
              <a:gd name="T12" fmla="*/ 0 60000 65536"/>
              <a:gd name="T13" fmla="*/ 0 60000 65536"/>
              <a:gd name="T14" fmla="*/ 0 60000 65536"/>
              <a:gd name="T15" fmla="*/ 0 60000 65536"/>
              <a:gd name="T16" fmla="*/ 0 60000 65536"/>
              <a:gd name="T17" fmla="*/ 0 60000 65536"/>
              <a:gd name="T18" fmla="*/ 0 w 5025"/>
              <a:gd name="T19" fmla="*/ 0 h 537"/>
              <a:gd name="T20" fmla="*/ 5025 w 502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5025" h="537">
                <a:moveTo>
                  <a:pt x="0" y="13"/>
                </a:moveTo>
                <a:lnTo>
                  <a:pt x="19" y="200"/>
                </a:lnTo>
                <a:lnTo>
                  <a:pt x="2512" y="537"/>
                </a:lnTo>
                <a:lnTo>
                  <a:pt x="5005" y="120"/>
                </a:lnTo>
                <a:lnTo>
                  <a:pt x="5025" y="0"/>
                </a:lnTo>
                <a:lnTo>
                  <a:pt x="0" y="13"/>
                </a:lnTo>
                <a:close/>
              </a:path>
            </a:pathLst>
          </a:custGeom>
          <a:gradFill rotWithShape="1">
            <a:gsLst>
              <a:gs pos="44000">
                <a:srgbClr val="FFFFFF">
                  <a:alpha val="0"/>
                </a:srgbClr>
              </a:gs>
              <a:gs pos="100000">
                <a:schemeClr val="tx2">
                  <a:lumMod val="75000"/>
                </a:schemeClr>
              </a:gs>
            </a:gsLst>
            <a:lin ang="5400000" scaled="1"/>
          </a:gradFill>
          <a:ln w="9525">
            <a:noFill/>
            <a:round/>
            <a:headEnd/>
            <a:tailEnd/>
          </a:ln>
        </p:spPr>
        <p:txBody>
          <a:bodyPr/>
          <a:lstStyle/>
          <a:p>
            <a:pPr fontAlgn="base">
              <a:spcBef>
                <a:spcPct val="0"/>
              </a:spcBef>
              <a:spcAft>
                <a:spcPct val="0"/>
              </a:spcAft>
              <a:defRPr/>
            </a:pPr>
            <a:endParaRPr lang="en-US">
              <a:latin typeface="Arial" panose="020B0604020202020204" pitchFamily="34" charset="0"/>
              <a:ea typeface="ＭＳ Ｐゴシック" charset="0"/>
              <a:cs typeface="Arial" panose="020B0604020202020204" pitchFamily="34" charset="0"/>
              <a:sym typeface="Arial"/>
            </a:endParaRPr>
          </a:p>
        </p:txBody>
      </p:sp>
      <p:sp>
        <p:nvSpPr>
          <p:cNvPr id="49" name="TextBox 48"/>
          <p:cNvSpPr txBox="1"/>
          <p:nvPr/>
        </p:nvSpPr>
        <p:spPr>
          <a:xfrm>
            <a:off x="3443932" y="2210889"/>
            <a:ext cx="2612785" cy="623250"/>
          </a:xfrm>
          <a:prstGeom prst="rect">
            <a:avLst/>
          </a:prstGeom>
          <a:noFill/>
        </p:spPr>
        <p:txBody>
          <a:bodyPr wrap="square" lIns="68582" tIns="34291" rIns="68582" bIns="34291" rtlCol="0">
            <a:spAutoFit/>
          </a:bodyPr>
          <a:lstStyle/>
          <a:p>
            <a:pPr algn="ctr"/>
            <a:r>
              <a:rPr lang="en-US" altLang="en-US" sz="1200" dirty="0" smtClean="0">
                <a:latin typeface="Helvetica Neue" charset="0"/>
                <a:ea typeface="Helvetica Neue" charset="0"/>
                <a:cs typeface="Helvetica Neue" charset="0"/>
              </a:rPr>
              <a:t>Move models into </a:t>
            </a:r>
            <a:r>
              <a:rPr lang="en-US" altLang="en-US" sz="1200" dirty="0">
                <a:latin typeface="Helvetica Neue" charset="0"/>
                <a:ea typeface="Helvetica Neue" charset="0"/>
                <a:cs typeface="Helvetica Neue" charset="0"/>
              </a:rPr>
              <a:t>production </a:t>
            </a:r>
            <a:r>
              <a:rPr lang="en-US" altLang="en-US" sz="1200" dirty="0" smtClean="0">
                <a:latin typeface="Helvetica Neue" charset="0"/>
                <a:ea typeface="Helvetica Neue" charset="0"/>
                <a:cs typeface="Helvetica Neue" charset="0"/>
              </a:rPr>
              <a:t>where they improve </a:t>
            </a:r>
            <a:r>
              <a:rPr lang="en-US" altLang="en-US" sz="1200" dirty="0">
                <a:latin typeface="Helvetica Neue" charset="0"/>
                <a:ea typeface="Helvetica Neue" charset="0"/>
                <a:cs typeface="Helvetica Neue" charset="0"/>
              </a:rPr>
              <a:t>and remain relevant</a:t>
            </a:r>
          </a:p>
          <a:p>
            <a:pPr algn="ctr">
              <a:buClrTx/>
              <a:buFontTx/>
              <a:buNone/>
            </a:pPr>
            <a:endParaRPr lang="en-US" altLang="en-US" sz="1200" dirty="0">
              <a:latin typeface="Helvetica Neue" charset="0"/>
              <a:ea typeface="Helvetica Neue" charset="0"/>
              <a:cs typeface="Helvetica Neue" charset="0"/>
            </a:endParaRPr>
          </a:p>
        </p:txBody>
      </p:sp>
      <p:sp>
        <p:nvSpPr>
          <p:cNvPr id="50" name="TextBox 49"/>
          <p:cNvSpPr txBox="1"/>
          <p:nvPr/>
        </p:nvSpPr>
        <p:spPr>
          <a:xfrm>
            <a:off x="6357653" y="2210889"/>
            <a:ext cx="2351782" cy="438584"/>
          </a:xfrm>
          <a:prstGeom prst="rect">
            <a:avLst/>
          </a:prstGeom>
          <a:noFill/>
        </p:spPr>
        <p:txBody>
          <a:bodyPr wrap="square" lIns="68582" tIns="34291" rIns="68582" bIns="34291" rtlCol="0">
            <a:spAutoFit/>
          </a:bodyPr>
          <a:lstStyle/>
          <a:p>
            <a:pPr algn="ctr">
              <a:buClrTx/>
              <a:buFontTx/>
              <a:buNone/>
            </a:pPr>
            <a:r>
              <a:rPr lang="en-US" altLang="en-US" sz="1200" dirty="0" smtClean="0">
                <a:latin typeface="Helvetica Neue" charset="0"/>
                <a:ea typeface="Helvetica Neue" charset="0"/>
                <a:cs typeface="Helvetica Neue" charset="0"/>
              </a:rPr>
              <a:t>Build better </a:t>
            </a:r>
            <a:r>
              <a:rPr lang="en-US" altLang="en-US" sz="1200" dirty="0">
                <a:latin typeface="Helvetica Neue" charset="0"/>
                <a:ea typeface="Helvetica Neue" charset="0"/>
                <a:cs typeface="Helvetica Neue" charset="0"/>
              </a:rPr>
              <a:t>models faster </a:t>
            </a:r>
            <a:r>
              <a:rPr lang="en-US" altLang="en-US" sz="1200" dirty="0" smtClean="0">
                <a:latin typeface="Helvetica Neue" charset="0"/>
                <a:ea typeface="Helvetica Neue" charset="0"/>
                <a:cs typeface="Helvetica Neue" charset="0"/>
              </a:rPr>
              <a:t>while they continue to learn after</a:t>
            </a:r>
            <a:endParaRPr lang="en-US" altLang="en-US" sz="1200" dirty="0">
              <a:latin typeface="Helvetica Neue" charset="0"/>
              <a:ea typeface="Helvetica Neue" charset="0"/>
              <a:cs typeface="Helvetica Neue" charset="0"/>
            </a:endParaRPr>
          </a:p>
        </p:txBody>
      </p:sp>
      <p:sp>
        <p:nvSpPr>
          <p:cNvPr id="51" name="TextBox 21"/>
          <p:cNvSpPr txBox="1">
            <a:spLocks noChangeArrowheads="1"/>
          </p:cNvSpPr>
          <p:nvPr/>
        </p:nvSpPr>
        <p:spPr bwMode="auto">
          <a:xfrm>
            <a:off x="6099801" y="3044434"/>
            <a:ext cx="2743200" cy="1523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2" tIns="34291" rIns="68582"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Build better models faster with automatic parameter </a:t>
            </a:r>
            <a:r>
              <a:rPr lang="en-US" altLang="en-US" sz="1050" dirty="0" smtClean="0">
                <a:latin typeface="Helvetica Neue Light" charset="0"/>
                <a:ea typeface="Helvetica Neue Light" charset="0"/>
                <a:cs typeface="Helvetica Neue Light" charset="0"/>
                <a:sym typeface="Arial"/>
              </a:rPr>
              <a:t>tuning</a:t>
            </a:r>
            <a:endParaRPr lang="en-US" altLang="en-US" sz="1050" dirty="0">
              <a:latin typeface="Helvetica Neue Light" charset="0"/>
              <a:ea typeface="Helvetica Neue Light" charset="0"/>
              <a:cs typeface="Helvetica Neue Light" charset="0"/>
              <a:sym typeface="Arial"/>
            </a:endParaRPr>
          </a:p>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Automate the retraining of models with our feedback loop capabilities </a:t>
            </a:r>
          </a:p>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Automate the deployment of models in products </a:t>
            </a:r>
          </a:p>
          <a:p>
            <a:pPr marL="214313" indent="-214313" defTabSz="257189">
              <a:lnSpc>
                <a:spcPct val="100000"/>
              </a:lnSpc>
              <a:spcBef>
                <a:spcPct val="0"/>
              </a:spcBef>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Automatic algorithm selection for ML models with our CADS technology from Research</a:t>
            </a:r>
          </a:p>
        </p:txBody>
      </p:sp>
      <p:sp>
        <p:nvSpPr>
          <p:cNvPr id="52" name="Shape 223"/>
          <p:cNvSpPr/>
          <p:nvPr/>
        </p:nvSpPr>
        <p:spPr>
          <a:xfrm>
            <a:off x="6056717" y="3113145"/>
            <a:ext cx="0" cy="1258419"/>
          </a:xfrm>
          <a:prstGeom prst="line">
            <a:avLst/>
          </a:prstGeom>
          <a:ln w="19050">
            <a:solidFill>
              <a:schemeClr val="accent2"/>
            </a:solidFill>
          </a:ln>
        </p:spPr>
        <p:txBody>
          <a:bodyPr lIns="0" tIns="0" rIns="0" bIns="0"/>
          <a:lstStyle/>
          <a:p>
            <a:pPr defTabSz="128588">
              <a:defRPr sz="1200">
                <a:uFillTx/>
                <a:latin typeface="+mn-lt"/>
                <a:ea typeface="+mn-ea"/>
                <a:cs typeface="+mn-cs"/>
                <a:sym typeface="Helvetica"/>
              </a:defRPr>
            </a:pPr>
            <a:endParaRPr sz="338" b="1" kern="0" dirty="0">
              <a:latin typeface="Arial" panose="020B0604020202020204" pitchFamily="34" charset="0"/>
              <a:ea typeface="ＭＳ Ｐゴシック"/>
              <a:cs typeface="Arial" panose="020B0604020202020204" pitchFamily="34" charset="0"/>
              <a:sym typeface="Helvetica"/>
            </a:endParaRPr>
          </a:p>
        </p:txBody>
      </p:sp>
      <p:sp>
        <p:nvSpPr>
          <p:cNvPr id="53" name="Shape 444"/>
          <p:cNvSpPr>
            <a:spLocks noChangeArrowheads="1"/>
          </p:cNvSpPr>
          <p:nvPr/>
        </p:nvSpPr>
        <p:spPr bwMode="auto">
          <a:xfrm>
            <a:off x="274320" y="1538420"/>
            <a:ext cx="8667123" cy="649196"/>
          </a:xfrm>
          <a:prstGeom prst="rect">
            <a:avLst/>
          </a:prstGeom>
          <a:solidFill>
            <a:schemeClr val="accent2">
              <a:lumMod val="40000"/>
              <a:lumOff val="60000"/>
            </a:schemeClr>
          </a:solidFill>
          <a:ln w="38100">
            <a:no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buClrTx/>
              <a:buFont typeface="Wingdings" panose="05000000000000000000" pitchFamily="2" charset="2"/>
              <a:buNone/>
              <a:defRPr/>
            </a:pPr>
            <a:endParaRPr lang="en-US" altLang="en-US" sz="1200" b="0" kern="0">
              <a:solidFill>
                <a:schemeClr val="accent1"/>
              </a:solidFill>
              <a:ea typeface="ＭＳ Ｐゴシック" charset="0"/>
              <a:sym typeface="Arial"/>
            </a:endParaRPr>
          </a:p>
        </p:txBody>
      </p:sp>
      <p:sp>
        <p:nvSpPr>
          <p:cNvPr id="54" name="TextBox 53"/>
          <p:cNvSpPr txBox="1"/>
          <p:nvPr/>
        </p:nvSpPr>
        <p:spPr>
          <a:xfrm>
            <a:off x="656930" y="1689292"/>
            <a:ext cx="2339463" cy="300084"/>
          </a:xfrm>
          <a:prstGeom prst="rect">
            <a:avLst/>
          </a:prstGeom>
          <a:solidFill>
            <a:schemeClr val="accent2"/>
          </a:solidFill>
          <a:effectLst/>
        </p:spPr>
        <p:txBody>
          <a:bodyPr wrap="square" lIns="68582" tIns="34291" rIns="68582" bIns="34291" rtlCol="0">
            <a:spAutoFit/>
          </a:bodyPr>
          <a:lstStyle/>
          <a:p>
            <a:pPr algn="ctr" defTabSz="685783"/>
            <a:r>
              <a:rPr lang="en-US" sz="1500" dirty="0">
                <a:solidFill>
                  <a:schemeClr val="bg2"/>
                </a:solidFill>
                <a:ea typeface="HelvNeue for IBM" charset="0"/>
                <a:cs typeface="Arial" panose="020B0604020202020204" pitchFamily="34" charset="0"/>
                <a:sym typeface="Arial"/>
              </a:rPr>
              <a:t>Train</a:t>
            </a:r>
          </a:p>
        </p:txBody>
      </p:sp>
      <p:sp>
        <p:nvSpPr>
          <p:cNvPr id="55" name="TextBox 54"/>
          <p:cNvSpPr txBox="1"/>
          <p:nvPr/>
        </p:nvSpPr>
        <p:spPr>
          <a:xfrm>
            <a:off x="3574222" y="1689292"/>
            <a:ext cx="2339463" cy="300084"/>
          </a:xfrm>
          <a:prstGeom prst="rect">
            <a:avLst/>
          </a:prstGeom>
          <a:solidFill>
            <a:schemeClr val="accent2"/>
          </a:solidFill>
          <a:ln w="9525" cap="flat" cmpd="sng" algn="ctr">
            <a:noFill/>
            <a:prstDash val="solid"/>
          </a:ln>
          <a:effectLst/>
        </p:spPr>
        <p:txBody>
          <a:bodyPr wrap="square" lIns="68582" tIns="34291" rIns="68582" bIns="34291" rtlCol="0">
            <a:spAutoFit/>
          </a:bodyPr>
          <a:lstStyle/>
          <a:p>
            <a:pPr algn="ctr" defTabSz="685783">
              <a:defRPr/>
            </a:pPr>
            <a:r>
              <a:rPr lang="en-US" sz="1500" dirty="0">
                <a:solidFill>
                  <a:schemeClr val="bg2"/>
                </a:solidFill>
                <a:ea typeface="HelvNeue for IBM" charset="0"/>
                <a:cs typeface="Arial" panose="020B0604020202020204" pitchFamily="34" charset="0"/>
                <a:sym typeface="Arial"/>
              </a:rPr>
              <a:t>Deploy</a:t>
            </a:r>
          </a:p>
        </p:txBody>
      </p:sp>
      <p:sp>
        <p:nvSpPr>
          <p:cNvPr id="56" name="TextBox 55"/>
          <p:cNvSpPr txBox="1"/>
          <p:nvPr/>
        </p:nvSpPr>
        <p:spPr>
          <a:xfrm>
            <a:off x="6369972" y="1689292"/>
            <a:ext cx="2339463" cy="300084"/>
          </a:xfrm>
          <a:prstGeom prst="rect">
            <a:avLst/>
          </a:prstGeom>
          <a:solidFill>
            <a:schemeClr val="accent2"/>
          </a:solidFill>
          <a:ln w="9525" cap="flat" cmpd="sng" algn="ctr">
            <a:noFill/>
            <a:prstDash val="solid"/>
          </a:ln>
          <a:effectLst/>
        </p:spPr>
        <p:txBody>
          <a:bodyPr wrap="square" lIns="68582" tIns="34291" rIns="68582" bIns="34291" rtlCol="0">
            <a:spAutoFit/>
          </a:bodyPr>
          <a:lstStyle/>
          <a:p>
            <a:pPr algn="ctr" defTabSz="685783">
              <a:defRPr/>
            </a:pPr>
            <a:r>
              <a:rPr lang="en-US" sz="1500" dirty="0">
                <a:solidFill>
                  <a:schemeClr val="bg2"/>
                </a:solidFill>
                <a:ea typeface="HelvNeue for IBM" charset="0"/>
                <a:cs typeface="Arial" panose="020B0604020202020204" pitchFamily="34" charset="0"/>
                <a:sym typeface="Arial"/>
              </a:rPr>
              <a:t>Automate</a:t>
            </a:r>
          </a:p>
        </p:txBody>
      </p:sp>
      <p:sp>
        <p:nvSpPr>
          <p:cNvPr id="57" name="TextBox 20">
            <a:extLst>
              <a:ext uri="{FF2B5EF4-FFF2-40B4-BE49-F238E27FC236}">
                <a16:creationId xmlns:a16="http://schemas.microsoft.com/office/drawing/2014/main" xmlns="" id="{F2A70901-D389-46EF-82F7-CF8823E6E752}"/>
              </a:ext>
            </a:extLst>
          </p:cNvPr>
          <p:cNvSpPr txBox="1">
            <a:spLocks noChangeArrowheads="1"/>
          </p:cNvSpPr>
          <p:nvPr/>
        </p:nvSpPr>
        <p:spPr bwMode="auto">
          <a:xfrm>
            <a:off x="3250737" y="3044434"/>
            <a:ext cx="2833022" cy="136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2" tIns="34291" rIns="68582"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214313" indent="-214313" defTabSz="257189">
              <a:lnSpc>
                <a:spcPct val="100000"/>
              </a:lnSpc>
              <a:spcBef>
                <a:spcPct val="0"/>
              </a:spcBef>
              <a:buClr>
                <a:schemeClr val="tx1"/>
              </a:buClr>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Portable models </a:t>
            </a:r>
            <a:r>
              <a:rPr lang="mr-IN" altLang="en-US" sz="1050" dirty="0">
                <a:latin typeface="Helvetica Neue Light" charset="0"/>
                <a:ea typeface="Helvetica Neue Light" charset="0"/>
                <a:cs typeface="Helvetica Neue Light" charset="0"/>
                <a:sym typeface="Arial"/>
              </a:rPr>
              <a:t>–</a:t>
            </a:r>
            <a:r>
              <a:rPr lang="en-US" altLang="en-US" sz="1050" dirty="0">
                <a:latin typeface="Helvetica Neue Light" charset="0"/>
                <a:ea typeface="Helvetica Neue Light" charset="0"/>
                <a:cs typeface="Helvetica Neue Light" charset="0"/>
                <a:sym typeface="Arial"/>
              </a:rPr>
              <a:t> deploy in the cloud, on devices or on premise</a:t>
            </a:r>
          </a:p>
          <a:p>
            <a:pPr marL="214313" indent="-214313" defTabSz="257189">
              <a:lnSpc>
                <a:spcPct val="100000"/>
              </a:lnSpc>
              <a:spcBef>
                <a:spcPct val="0"/>
              </a:spcBef>
              <a:buClr>
                <a:schemeClr val="tx1"/>
              </a:buClr>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Import models trained somewhere else and deploy in the cloud</a:t>
            </a:r>
          </a:p>
          <a:p>
            <a:pPr marL="214313" indent="-214313" defTabSz="257189">
              <a:lnSpc>
                <a:spcPct val="100000"/>
              </a:lnSpc>
              <a:spcBef>
                <a:spcPct val="0"/>
              </a:spcBef>
              <a:buClr>
                <a:schemeClr val="tx1"/>
              </a:buClr>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Transfer models to connected devices with support of </a:t>
            </a:r>
            <a:r>
              <a:rPr lang="en-US" altLang="en-US" sz="1050" dirty="0" smtClean="0">
                <a:latin typeface="Helvetica Neue Light" charset="0"/>
                <a:ea typeface="Helvetica Neue Light" charset="0"/>
                <a:cs typeface="Helvetica Neue Light" charset="0"/>
                <a:sym typeface="Arial"/>
              </a:rPr>
              <a:t>Core ML</a:t>
            </a:r>
            <a:r>
              <a:rPr lang="en-US" altLang="en-US" sz="1050" dirty="0">
                <a:latin typeface="Helvetica Neue Light" charset="0"/>
                <a:ea typeface="Helvetica Neue Light" charset="0"/>
                <a:cs typeface="Helvetica Neue Light" charset="0"/>
                <a:sym typeface="Arial"/>
              </a:rPr>
              <a:t>, Tensorflow Lite</a:t>
            </a:r>
          </a:p>
          <a:p>
            <a:pPr marL="214313" indent="-214313" defTabSz="257189">
              <a:lnSpc>
                <a:spcPct val="100000"/>
              </a:lnSpc>
              <a:spcBef>
                <a:spcPct val="0"/>
              </a:spcBef>
              <a:buClr>
                <a:schemeClr val="tx1"/>
              </a:buClr>
              <a:buFont typeface="Wingdings" panose="05000000000000000000" pitchFamily="2" charset="2"/>
              <a:buChar char="Ø"/>
            </a:pPr>
            <a:r>
              <a:rPr lang="en-US" altLang="en-US" sz="1050" dirty="0">
                <a:latin typeface="Helvetica Neue Light" charset="0"/>
                <a:ea typeface="Helvetica Neue Light" charset="0"/>
                <a:cs typeface="Helvetica Neue Light" charset="0"/>
                <a:sym typeface="Arial"/>
              </a:rPr>
              <a:t>Make millions of predictions in seconds</a:t>
            </a:r>
          </a:p>
          <a:p>
            <a:pPr marL="214313" indent="-214313" defTabSz="257189">
              <a:lnSpc>
                <a:spcPct val="100000"/>
              </a:lnSpc>
              <a:spcBef>
                <a:spcPct val="0"/>
              </a:spcBef>
              <a:buClr>
                <a:srgbClr val="FFFFFF"/>
              </a:buClr>
              <a:buFont typeface="Wingdings" panose="05000000000000000000" pitchFamily="2" charset="2"/>
              <a:buChar char="Ø"/>
            </a:pPr>
            <a:endParaRPr lang="en-US" altLang="en-US" sz="1050" dirty="0">
              <a:latin typeface="Helvetica Neue Light" charset="0"/>
              <a:ea typeface="Helvetica Neue Light" charset="0"/>
              <a:cs typeface="Helvetica Neue Light" charset="0"/>
              <a:sym typeface="Arial"/>
            </a:endParaRPr>
          </a:p>
        </p:txBody>
      </p:sp>
      <p:sp>
        <p:nvSpPr>
          <p:cNvPr id="24" name="Text Placeholder 15"/>
          <p:cNvSpPr>
            <a:spLocks noGrp="1"/>
          </p:cNvSpPr>
          <p:nvPr/>
        </p:nvSpPr>
        <p:spPr>
          <a:xfrm>
            <a:off x="241720" y="107077"/>
            <a:ext cx="7814876" cy="367748"/>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rmAutofit lnSpcReduction="10000"/>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hangingPunct="0">
              <a:defRPr/>
            </a:pPr>
            <a:r>
              <a:rPr lang="en-US" sz="2400" kern="0" dirty="0">
                <a:solidFill>
                  <a:schemeClr val="tx1"/>
                </a:solidFill>
                <a:latin typeface="Helvetica Neue" charset="0"/>
                <a:ea typeface="Helvetica Neue" charset="0"/>
                <a:cs typeface="Helvetica Neue" charset="0"/>
              </a:rPr>
              <a:t>Watson Machine </a:t>
            </a:r>
            <a:r>
              <a:rPr lang="en-US" sz="2400" kern="0" dirty="0" smtClean="0">
                <a:solidFill>
                  <a:schemeClr val="tx1"/>
                </a:solidFill>
                <a:latin typeface="Helvetica Neue" charset="0"/>
                <a:ea typeface="Helvetica Neue" charset="0"/>
                <a:cs typeface="Helvetica Neue" charset="0"/>
              </a:rPr>
              <a:t>Learning</a:t>
            </a:r>
            <a:endParaRPr sz="1050" kern="0"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275179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solidFill>
                  <a:srgbClr val="FFFFFF"/>
                </a:solidFill>
              </a:rPr>
              <a:t>3</a:t>
            </a:r>
          </a:p>
        </p:txBody>
      </p:sp>
      <p:sp>
        <p:nvSpPr>
          <p:cNvPr id="36" name="Text Placeholder 15"/>
          <p:cNvSpPr>
            <a:spLocks noGrp="1"/>
          </p:cNvSpPr>
          <p:nvPr/>
        </p:nvSpPr>
        <p:spPr>
          <a:xfrm>
            <a:off x="192025" y="97428"/>
            <a:ext cx="7814876" cy="408287"/>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rm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hangingPunct="0">
              <a:defRPr/>
            </a:pPr>
            <a:r>
              <a:rPr lang="en-US" sz="2400" kern="0" dirty="0">
                <a:solidFill>
                  <a:schemeClr val="tx1"/>
                </a:solidFill>
                <a:latin typeface="Helvetica Neue" charset="0"/>
                <a:ea typeface="Helvetica Neue" charset="0"/>
                <a:cs typeface="Helvetica Neue" charset="0"/>
              </a:rPr>
              <a:t>Watson Machine </a:t>
            </a:r>
            <a:r>
              <a:rPr lang="en-US" sz="2400" kern="0" dirty="0" smtClean="0">
                <a:solidFill>
                  <a:schemeClr val="tx1"/>
                </a:solidFill>
                <a:latin typeface="Helvetica Neue" charset="0"/>
                <a:ea typeface="Helvetica Neue" charset="0"/>
                <a:cs typeface="Helvetica Neue" charset="0"/>
              </a:rPr>
              <a:t>Learning</a:t>
            </a:r>
            <a:endParaRPr lang="en-US" sz="2400" kern="0" dirty="0">
              <a:solidFill>
                <a:schemeClr val="tx1"/>
              </a:solidFill>
              <a:latin typeface="Helvetica Neue" charset="0"/>
              <a:ea typeface="Helvetica Neue" charset="0"/>
              <a:cs typeface="Helvetica Neue" charset="0"/>
            </a:endParaRPr>
          </a:p>
        </p:txBody>
      </p:sp>
      <p:cxnSp>
        <p:nvCxnSpPr>
          <p:cNvPr id="24" name="Straight Connector 23"/>
          <p:cNvCxnSpPr/>
          <p:nvPr/>
        </p:nvCxnSpPr>
        <p:spPr>
          <a:xfrm>
            <a:off x="4579749" y="798163"/>
            <a:ext cx="29738" cy="3963076"/>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55722" y="2820688"/>
            <a:ext cx="8616012"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88696" y="763459"/>
            <a:ext cx="3211625" cy="1984702"/>
          </a:xfrm>
          <a:prstGeom prst="rect">
            <a:avLst/>
          </a:prstGeom>
          <a:ln>
            <a:solidFill>
              <a:schemeClr val="bg1">
                <a:lumMod val="65000"/>
              </a:schemeClr>
            </a:solidFill>
          </a:ln>
        </p:spPr>
      </p:pic>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86775" y="2905800"/>
            <a:ext cx="2533125" cy="2153783"/>
          </a:xfrm>
          <a:prstGeom prst="rect">
            <a:avLst/>
          </a:prstGeom>
          <a:ln>
            <a:solidFill>
              <a:schemeClr val="bg1">
                <a:lumMod val="65000"/>
              </a:schemeClr>
            </a:solidFill>
          </a:ln>
        </p:spPr>
      </p:pic>
      <p:sp>
        <p:nvSpPr>
          <p:cNvPr id="21" name="Text Placeholder 15"/>
          <p:cNvSpPr>
            <a:spLocks noGrp="1"/>
          </p:cNvSpPr>
          <p:nvPr/>
        </p:nvSpPr>
        <p:spPr>
          <a:xfrm>
            <a:off x="192025" y="455666"/>
            <a:ext cx="7814876" cy="292027"/>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rm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hangingPunct="0">
              <a:defRPr/>
            </a:pPr>
            <a:r>
              <a:rPr lang="en-US" sz="1400" b="0" kern="0" dirty="0" smtClean="0">
                <a:solidFill>
                  <a:schemeClr val="tx1"/>
                </a:solidFill>
                <a:latin typeface="Helvetica Neue" charset="0"/>
                <a:ea typeface="Helvetica Neue" charset="0"/>
                <a:cs typeface="Helvetica Neue" charset="0"/>
              </a:rPr>
              <a:t>Simplifying </a:t>
            </a:r>
            <a:r>
              <a:rPr lang="en-US" sz="1400" b="0" kern="0" dirty="0">
                <a:solidFill>
                  <a:schemeClr val="tx1"/>
                </a:solidFill>
                <a:latin typeface="Helvetica Neue" charset="0"/>
                <a:ea typeface="Helvetica Neue" charset="0"/>
                <a:cs typeface="Helvetica Neue" charset="0"/>
              </a:rPr>
              <a:t>deployment &amp; management of ML models in production apps</a:t>
            </a:r>
            <a:endParaRPr sz="1400" b="0" kern="0" dirty="0">
              <a:solidFill>
                <a:schemeClr val="tx1"/>
              </a:solidFill>
              <a:latin typeface="Helvetica Neue" charset="0"/>
              <a:ea typeface="Helvetica Neue" charset="0"/>
              <a:cs typeface="Helvetica Neue" charset="0"/>
            </a:endParaRPr>
          </a:p>
        </p:txBody>
      </p:sp>
      <p:sp>
        <p:nvSpPr>
          <p:cNvPr id="22" name="Text Placeholder 15"/>
          <p:cNvSpPr>
            <a:spLocks noGrp="1"/>
          </p:cNvSpPr>
          <p:nvPr/>
        </p:nvSpPr>
        <p:spPr>
          <a:xfrm>
            <a:off x="4630804" y="863954"/>
            <a:ext cx="1057892" cy="1834524"/>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rm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a:spcBef>
                <a:spcPts val="600"/>
              </a:spcBef>
            </a:pPr>
            <a:r>
              <a:rPr lang="en-US" sz="900" b="0" dirty="0" smtClean="0">
                <a:solidFill>
                  <a:schemeClr val="tx1"/>
                </a:solidFill>
                <a:latin typeface="+mn-lt"/>
                <a:ea typeface="Helvetica Neue Light" charset="0"/>
                <a:cs typeface="Helvetica Neue Light" charset="0"/>
              </a:rPr>
              <a:t>Train neural networks </a:t>
            </a:r>
            <a:r>
              <a:rPr lang="en-US" sz="900" b="0" dirty="0">
                <a:solidFill>
                  <a:schemeClr val="tx1"/>
                </a:solidFill>
                <a:latin typeface="+mn-lt"/>
                <a:ea typeface="Helvetica Neue Light" charset="0"/>
                <a:cs typeface="Helvetica Neue Light" charset="0"/>
              </a:rPr>
              <a:t>in parallel across </a:t>
            </a:r>
            <a:r>
              <a:rPr lang="en-US" sz="900" b="0" dirty="0" smtClean="0">
                <a:solidFill>
                  <a:schemeClr val="tx1"/>
                </a:solidFill>
                <a:latin typeface="+mn-lt"/>
                <a:ea typeface="Helvetica Neue Light" charset="0"/>
                <a:cs typeface="Helvetica Neue Light" charset="0"/>
              </a:rPr>
              <a:t>NVIDIA GPUs</a:t>
            </a:r>
            <a:r>
              <a:rPr lang="en-US" sz="900" b="0" dirty="0">
                <a:solidFill>
                  <a:schemeClr val="tx1"/>
                </a:solidFill>
                <a:latin typeface="+mn-lt"/>
                <a:ea typeface="Helvetica Neue Light" charset="0"/>
                <a:cs typeface="Helvetica Neue Light" charset="0"/>
              </a:rPr>
              <a:t>. </a:t>
            </a:r>
            <a:endParaRPr lang="en-US" sz="900" b="0" dirty="0" smtClean="0">
              <a:solidFill>
                <a:schemeClr val="tx1"/>
              </a:solidFill>
              <a:latin typeface="+mn-lt"/>
              <a:ea typeface="Helvetica Neue Light" charset="0"/>
              <a:cs typeface="Helvetica Neue Light" charset="0"/>
            </a:endParaRPr>
          </a:p>
          <a:p>
            <a:pPr>
              <a:spcBef>
                <a:spcPts val="600"/>
              </a:spcBef>
            </a:pPr>
            <a:r>
              <a:rPr lang="en-US" sz="900" b="0" dirty="0" smtClean="0">
                <a:solidFill>
                  <a:schemeClr val="tx1"/>
                </a:solidFill>
                <a:latin typeface="+mn-lt"/>
                <a:ea typeface="Helvetica Neue Light" charset="0"/>
                <a:cs typeface="Helvetica Neue Light" charset="0"/>
              </a:rPr>
              <a:t>Pay </a:t>
            </a:r>
            <a:r>
              <a:rPr lang="en-US" sz="900" b="0" dirty="0">
                <a:solidFill>
                  <a:schemeClr val="tx1"/>
                </a:solidFill>
                <a:latin typeface="+mn-lt"/>
                <a:ea typeface="Helvetica Neue Light" charset="0"/>
                <a:cs typeface="Helvetica Neue Light" charset="0"/>
              </a:rPr>
              <a:t>only for what you use. Auto-deallocation means no more remembering to shutdown your cloud training instances. </a:t>
            </a:r>
          </a:p>
        </p:txBody>
      </p:sp>
      <p:sp>
        <p:nvSpPr>
          <p:cNvPr id="23" name="Text Placeholder 15"/>
          <p:cNvSpPr>
            <a:spLocks noGrp="1"/>
          </p:cNvSpPr>
          <p:nvPr/>
        </p:nvSpPr>
        <p:spPr>
          <a:xfrm>
            <a:off x="255723" y="2983729"/>
            <a:ext cx="1339472" cy="192041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rm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a:spcBef>
                <a:spcPts val="600"/>
              </a:spcBef>
            </a:pPr>
            <a:r>
              <a:rPr lang="en-US" sz="900" b="0" dirty="0" smtClean="0">
                <a:solidFill>
                  <a:schemeClr val="tx1"/>
                </a:solidFill>
                <a:latin typeface="+mn-lt"/>
                <a:ea typeface="Helvetica Neue Light" charset="0"/>
                <a:cs typeface="Helvetica Neue Light" charset="0"/>
              </a:rPr>
              <a:t>Monitor </a:t>
            </a:r>
            <a:r>
              <a:rPr lang="en-US" sz="900" b="0" dirty="0">
                <a:solidFill>
                  <a:schemeClr val="tx1"/>
                </a:solidFill>
                <a:latin typeface="+mn-lt"/>
                <a:ea typeface="Helvetica Neue Light" charset="0"/>
                <a:cs typeface="Helvetica Neue Light" charset="0"/>
              </a:rPr>
              <a:t>batch training experiments then compare cross-model performance without worrying about log transfers and scripts to visualize results. You focus on designing your neural networks.  We’ll manage and track your assets.</a:t>
            </a:r>
          </a:p>
        </p:txBody>
      </p:sp>
      <p:pic>
        <p:nvPicPr>
          <p:cNvPr id="28" name="Picture 27"/>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49973" y="873430"/>
            <a:ext cx="2749852" cy="1856274"/>
          </a:xfrm>
          <a:prstGeom prst="rect">
            <a:avLst/>
          </a:prstGeom>
          <a:ln>
            <a:solidFill>
              <a:schemeClr val="bg2">
                <a:lumMod val="50000"/>
              </a:schemeClr>
            </a:solidFill>
          </a:ln>
        </p:spPr>
      </p:pic>
      <p:sp>
        <p:nvSpPr>
          <p:cNvPr id="29" name="Text Placeholder 15"/>
          <p:cNvSpPr>
            <a:spLocks noGrp="1"/>
          </p:cNvSpPr>
          <p:nvPr/>
        </p:nvSpPr>
        <p:spPr>
          <a:xfrm>
            <a:off x="255723" y="863953"/>
            <a:ext cx="1339471" cy="1871795"/>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t">
            <a:norm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a:spcBef>
                <a:spcPts val="600"/>
              </a:spcBef>
            </a:pPr>
            <a:r>
              <a:rPr lang="en-US" sz="900" b="0" dirty="0" smtClean="0">
                <a:solidFill>
                  <a:schemeClr val="tx1"/>
                </a:solidFill>
                <a:latin typeface="+mn-lt"/>
                <a:ea typeface="Helvetica Neue Light" charset="0"/>
                <a:cs typeface="Helvetica Neue Light" charset="0"/>
              </a:rPr>
              <a:t>Python client, command line interface (CLI) or UI? You choose the tooling that best fits your existing workflows. </a:t>
            </a:r>
            <a:r>
              <a:rPr lang="en-US" sz="900" b="0" dirty="0">
                <a:solidFill>
                  <a:schemeClr val="tx1"/>
                </a:solidFill>
                <a:latin typeface="+mn-lt"/>
                <a:ea typeface="Helvetica Neue Light" charset="0"/>
                <a:cs typeface="Helvetica Neue Light" charset="0"/>
              </a:rPr>
              <a:t>Training history and assets are tracked then automatically transferred to the customer’s Object Storage for quick access.</a:t>
            </a:r>
          </a:p>
          <a:p>
            <a:pPr>
              <a:spcBef>
                <a:spcPts val="600"/>
              </a:spcBef>
            </a:pPr>
            <a:endParaRPr lang="en-US" sz="900" b="0" dirty="0">
              <a:solidFill>
                <a:schemeClr val="tx1"/>
              </a:solidFill>
              <a:latin typeface="+mn-lt"/>
              <a:ea typeface="Helvetica Neue Light" charset="0"/>
              <a:cs typeface="Helvetica Neue Light" charset="0"/>
            </a:endParaRPr>
          </a:p>
        </p:txBody>
      </p:sp>
      <p:pic>
        <p:nvPicPr>
          <p:cNvPr id="3" name="Picture 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030799" y="2864048"/>
            <a:ext cx="2713128" cy="2159771"/>
          </a:xfrm>
          <a:prstGeom prst="rect">
            <a:avLst/>
          </a:prstGeom>
        </p:spPr>
      </p:pic>
      <p:sp>
        <p:nvSpPr>
          <p:cNvPr id="30" name="Text Placeholder 15"/>
          <p:cNvSpPr>
            <a:spLocks noGrp="1"/>
          </p:cNvSpPr>
          <p:nvPr/>
        </p:nvSpPr>
        <p:spPr>
          <a:xfrm>
            <a:off x="4630805" y="2942900"/>
            <a:ext cx="1057892" cy="1920411"/>
          </a:xfrm>
          <a:prstGeom prst="rect">
            <a:avLst/>
          </a:prstGeom>
          <a:ln w="12700">
            <a:noFill/>
            <a:miter lim="400000"/>
          </a:ln>
          <a:extLst>
            <a:ext uri="{C572A759-6A51-4108-AA02-DFA0A04FC94B}">
              <ma14:wrappingTextBoxFlag xmlns:ma14="http://schemas.microsoft.com/office/mac/drawingml/2011/main" val="1"/>
            </a:ext>
          </a:extLst>
        </p:spPr>
        <p:txBody>
          <a:bodyPr lIns="34289" tIns="34289" rIns="34289" bIns="34289" anchor="t">
            <a:normAutofit/>
          </a:bodyPr>
          <a:lstStyle>
            <a:lvl1pPr marL="0" marR="0" indent="0" algn="l" defTabSz="777240" latinLnBrk="0">
              <a:lnSpc>
                <a:spcPct val="90000"/>
              </a:lnSpc>
              <a:spcBef>
                <a:spcPts val="0"/>
              </a:spcBef>
              <a:spcAft>
                <a:spcPts val="0"/>
              </a:spcAft>
              <a:buClrTx/>
              <a:buSzTx/>
              <a:buFontTx/>
              <a:buNone/>
              <a:tabLst/>
              <a:defRPr sz="3060" b="1" i="0" u="none" strike="noStrike" cap="none" spc="0" baseline="0">
                <a:ln>
                  <a:noFill/>
                </a:ln>
                <a:solidFill>
                  <a:schemeClr val="accent4"/>
                </a:solidFill>
                <a:uFillTx/>
                <a:latin typeface="Arial"/>
                <a:ea typeface="Arial"/>
                <a:cs typeface="Arial"/>
                <a:sym typeface="Arial"/>
              </a:defRPr>
            </a:lvl1pPr>
            <a:lvl2pPr marL="83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2pPr>
            <a:lvl3pPr marL="146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3pPr>
            <a:lvl4pPr marL="210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4pPr>
            <a:lvl5pPr marL="273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5pPr>
            <a:lvl6pPr marL="337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6pPr>
            <a:lvl7pPr marL="400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7pPr>
            <a:lvl8pPr marL="4640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8pPr>
            <a:lvl9pPr marL="5275384" marR="0" indent="-195384" algn="l" defTabSz="412750" latinLnBrk="0">
              <a:lnSpc>
                <a:spcPct val="100000"/>
              </a:lnSpc>
              <a:spcBef>
                <a:spcPts val="2600"/>
              </a:spcBef>
              <a:spcAft>
                <a:spcPts val="0"/>
              </a:spcAft>
              <a:buClrTx/>
              <a:buSzPct val="75000"/>
              <a:buFontTx/>
              <a:buChar char="•"/>
              <a:tabLst/>
              <a:defRPr sz="1600" b="0" i="0" u="none" strike="noStrike" cap="none" spc="0" baseline="0">
                <a:ln>
                  <a:noFill/>
                </a:ln>
                <a:solidFill>
                  <a:srgbClr val="152835"/>
                </a:solidFill>
                <a:uFillTx/>
                <a:latin typeface="Helvetica Light"/>
                <a:ea typeface="Helvetica Light"/>
                <a:cs typeface="Helvetica Light"/>
                <a:sym typeface="Helvetica Light"/>
              </a:defRPr>
            </a:lvl9pPr>
          </a:lstStyle>
          <a:p>
            <a:pPr>
              <a:spcBef>
                <a:spcPts val="600"/>
              </a:spcBef>
            </a:pPr>
            <a:r>
              <a:rPr lang="en-US" sz="900" b="0" dirty="0" smtClean="0">
                <a:solidFill>
                  <a:schemeClr val="tx1"/>
                </a:solidFill>
                <a:latin typeface="+mn-lt"/>
                <a:ea typeface="Helvetica Neue Light" charset="0"/>
                <a:cs typeface="Helvetica Neue Light" charset="0"/>
              </a:rPr>
              <a:t>Deploy models into production then monitor them to evaluate performance.  </a:t>
            </a:r>
          </a:p>
          <a:p>
            <a:pPr>
              <a:spcBef>
                <a:spcPts val="600"/>
              </a:spcBef>
            </a:pPr>
            <a:r>
              <a:rPr lang="en-US" sz="900" b="0" dirty="0" smtClean="0">
                <a:solidFill>
                  <a:schemeClr val="tx1"/>
                </a:solidFill>
                <a:latin typeface="+mn-lt"/>
                <a:ea typeface="Helvetica Neue Light" charset="0"/>
                <a:cs typeface="Helvetica Neue Light" charset="0"/>
              </a:rPr>
              <a:t>Capture new data for continuous learning and retrain models so they continually adapt to changing conditions.</a:t>
            </a:r>
            <a:endParaRPr lang="en-US" sz="900" b="0" dirty="0">
              <a:solidFill>
                <a:schemeClr val="tx1"/>
              </a:solidFill>
              <a:latin typeface="+mn-lt"/>
              <a:ea typeface="Helvetica Neue Light" charset="0"/>
              <a:cs typeface="Helvetica Neue Light" charset="0"/>
            </a:endParaRPr>
          </a:p>
        </p:txBody>
      </p:sp>
    </p:spTree>
    <p:extLst>
      <p:ext uri="{BB962C8B-B14F-4D97-AF65-F5344CB8AC3E}">
        <p14:creationId xmlns:p14="http://schemas.microsoft.com/office/powerpoint/2010/main" val="1722538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16"/>
            <a:ext cx="9144000" cy="5144016"/>
          </a:xfrm>
          <a:prstGeom prst="rect">
            <a:avLst/>
          </a:prstGeom>
          <a:solidFill>
            <a:schemeClr val="tx1"/>
          </a:solidFill>
        </p:spPr>
        <p:txBody>
          <a:bodyPr wrap="square" lIns="0" tIns="0" rIns="0" bIns="0" rtlCol="0" anchor="ctr">
            <a:noAutofit/>
          </a:bodyPr>
          <a:lstStyle/>
          <a:p>
            <a:pPr algn="ctr"/>
            <a:r>
              <a:rPr lang="en-US" sz="3600" dirty="0" smtClean="0">
                <a:solidFill>
                  <a:schemeClr val="bg2"/>
                </a:solidFill>
                <a:latin typeface="Helvetica Neue Thin" charset="0"/>
                <a:ea typeface="Helvetica Neue Thin" charset="0"/>
                <a:cs typeface="Helvetica Neue Thin" charset="0"/>
              </a:rPr>
              <a:t>IBM Watson Studio is for </a:t>
            </a:r>
            <a:r>
              <a:rPr lang="en-US" sz="3600" dirty="0" smtClean="0">
                <a:solidFill>
                  <a:schemeClr val="accent2">
                    <a:lumMod val="60000"/>
                    <a:lumOff val="40000"/>
                  </a:schemeClr>
                </a:solidFill>
                <a:latin typeface="Helvetica Neue Medium" charset="0"/>
                <a:ea typeface="Helvetica Neue Medium" charset="0"/>
                <a:cs typeface="Helvetica Neue Medium" charset="0"/>
              </a:rPr>
              <a:t>AI</a:t>
            </a:r>
            <a:endParaRPr lang="en-US" sz="3600" dirty="0">
              <a:solidFill>
                <a:schemeClr val="accent2">
                  <a:lumMod val="60000"/>
                  <a:lumOff val="40000"/>
                </a:schemeClr>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3704142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653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4091637" cy="5048738"/>
          </a:xfrm>
          <a:prstGeom prst="rect">
            <a:avLst/>
          </a:prstGeom>
          <a:solidFill>
            <a:schemeClr val="tx1"/>
          </a:solidFill>
          <a:ln>
            <a:solidFill>
              <a:schemeClr val="tx1"/>
            </a:solidFill>
          </a:ln>
        </p:spPr>
        <p:txBody>
          <a:bodyPr rot="0" spcFirstLastPara="0" vertOverflow="overflow" horzOverflow="overflow" vert="horz" wrap="square" lIns="182880" tIns="0" rIns="1188720" bIns="2377440" numCol="1" spcCol="0" rtlCol="0" fromWordArt="0" anchor="ctr" anchorCtr="0" forceAA="0" compatLnSpc="1">
            <a:prstTxWarp prst="textNoShape">
              <a:avLst/>
            </a:prstTxWarp>
            <a:noAutofit/>
          </a:bodyPr>
          <a:lstStyle/>
          <a:p>
            <a:pPr algn="r"/>
            <a:r>
              <a:rPr lang="en-US" sz="2000" dirty="0">
                <a:solidFill>
                  <a:schemeClr val="accent2"/>
                </a:solidFill>
                <a:latin typeface="Helvetica Neue Light" charset="0"/>
                <a:ea typeface="Helvetica Neue Light" charset="0"/>
                <a:cs typeface="Helvetica Neue Light" charset="0"/>
              </a:rPr>
              <a:t>How </a:t>
            </a:r>
            <a:r>
              <a:rPr lang="en-US" sz="2000" dirty="0" smtClean="0">
                <a:solidFill>
                  <a:schemeClr val="accent2"/>
                </a:solidFill>
                <a:latin typeface="Helvetica Neue Light" charset="0"/>
                <a:ea typeface="Helvetica Neue Light" charset="0"/>
                <a:cs typeface="Helvetica Neue Light" charset="0"/>
              </a:rPr>
              <a:t>does</a:t>
            </a:r>
          </a:p>
          <a:p>
            <a:pPr algn="r"/>
            <a:r>
              <a:rPr lang="en-US" sz="2000" dirty="0" smtClean="0">
                <a:solidFill>
                  <a:schemeClr val="accent2"/>
                </a:solidFill>
                <a:latin typeface="Helvetica Neue Light" charset="0"/>
                <a:ea typeface="Helvetica Neue Light" charset="0"/>
                <a:cs typeface="Helvetica Neue Light" charset="0"/>
              </a:rPr>
              <a:t>machine learning work?</a:t>
            </a:r>
          </a:p>
        </p:txBody>
      </p:sp>
      <p:grpSp>
        <p:nvGrpSpPr>
          <p:cNvPr id="5" name="Group 4"/>
          <p:cNvGrpSpPr/>
          <p:nvPr/>
        </p:nvGrpSpPr>
        <p:grpSpPr>
          <a:xfrm>
            <a:off x="7392774" y="1753568"/>
            <a:ext cx="667014" cy="599767"/>
            <a:chOff x="595952" y="2224619"/>
            <a:chExt cx="1047523" cy="941914"/>
          </a:xfrm>
        </p:grpSpPr>
        <p:sp>
          <p:nvSpPr>
            <p:cNvPr id="29" name="Rectangle 28"/>
            <p:cNvSpPr/>
            <p:nvPr/>
          </p:nvSpPr>
          <p:spPr>
            <a:xfrm>
              <a:off x="1057135" y="2224619"/>
              <a:ext cx="94079" cy="325968"/>
            </a:xfrm>
            <a:prstGeom prst="rect">
              <a:avLst/>
            </a:prstGeom>
            <a:solidFill>
              <a:schemeClr val="accent2"/>
            </a:solidFill>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Moon 30"/>
            <p:cNvSpPr/>
            <p:nvPr/>
          </p:nvSpPr>
          <p:spPr>
            <a:xfrm>
              <a:off x="595952" y="2580219"/>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30" name="Moon 29"/>
            <p:cNvSpPr/>
            <p:nvPr/>
          </p:nvSpPr>
          <p:spPr>
            <a:xfrm rot="10800000">
              <a:off x="1406410" y="2583924"/>
              <a:ext cx="237065" cy="423333"/>
            </a:xfrm>
            <a:prstGeom prst="moon">
              <a:avLst/>
            </a:prstGeom>
            <a:solidFill>
              <a:schemeClr val="accent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2" name="Rectangle 1"/>
            <p:cNvSpPr/>
            <p:nvPr/>
          </p:nvSpPr>
          <p:spPr>
            <a:xfrm>
              <a:off x="711200" y="2362200"/>
              <a:ext cx="822969" cy="804333"/>
            </a:xfrm>
            <a:prstGeom prst="rect">
              <a:avLst/>
            </a:prstGeom>
            <a:solidFill>
              <a:schemeClr val="accent2">
                <a:lumMod val="60000"/>
                <a:lumOff val="40000"/>
              </a:schemeClr>
            </a:solidFill>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Oval 2"/>
            <p:cNvSpPr/>
            <p:nvPr/>
          </p:nvSpPr>
          <p:spPr>
            <a:xfrm>
              <a:off x="853429"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28" name="Oval 27"/>
            <p:cNvSpPr/>
            <p:nvPr/>
          </p:nvSpPr>
          <p:spPr>
            <a:xfrm>
              <a:off x="1193993" y="2489199"/>
              <a:ext cx="160868" cy="160868"/>
            </a:xfrm>
            <a:prstGeom prst="ellipse">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4" name="Moon 3"/>
            <p:cNvSpPr/>
            <p:nvPr/>
          </p:nvSpPr>
          <p:spPr>
            <a:xfrm rot="16200000">
              <a:off x="1039812" y="2701397"/>
              <a:ext cx="147108" cy="423333"/>
            </a:xfrm>
            <a:prstGeom prst="moon">
              <a:avLst>
                <a:gd name="adj" fmla="val 87500"/>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grpSp>
      <p:sp>
        <p:nvSpPr>
          <p:cNvPr id="9" name="TextBox 8"/>
          <p:cNvSpPr txBox="1"/>
          <p:nvPr/>
        </p:nvSpPr>
        <p:spPr>
          <a:xfrm>
            <a:off x="4754374" y="416027"/>
            <a:ext cx="2170338" cy="646331"/>
          </a:xfrm>
          <a:prstGeom prst="rect">
            <a:avLst/>
          </a:prstGeom>
          <a:noFill/>
        </p:spPr>
        <p:txBody>
          <a:bodyPr wrap="none" rtlCol="0">
            <a:spAutoFit/>
          </a:bodyPr>
          <a:lstStyle/>
          <a:p>
            <a:r>
              <a:rPr lang="en-US" sz="1200" dirty="0" smtClean="0">
                <a:latin typeface="Helvetica Neue" charset="0"/>
                <a:ea typeface="Helvetica Neue" charset="0"/>
                <a:cs typeface="Helvetica Neue" charset="0"/>
              </a:rPr>
              <a:t>A machine learning model is </a:t>
            </a:r>
          </a:p>
          <a:p>
            <a:r>
              <a:rPr lang="en-US" sz="1200" dirty="0" smtClean="0">
                <a:latin typeface="Helvetica Neue" charset="0"/>
                <a:ea typeface="Helvetica Neue" charset="0"/>
                <a:cs typeface="Helvetica Neue" charset="0"/>
              </a:rPr>
              <a:t>trained to to recognize</a:t>
            </a:r>
          </a:p>
          <a:p>
            <a:r>
              <a:rPr lang="en-US" sz="1200" dirty="0" smtClean="0">
                <a:latin typeface="Helvetica Neue" charset="0"/>
                <a:ea typeface="Helvetica Neue" charset="0"/>
                <a:cs typeface="Helvetica Neue" charset="0"/>
              </a:rPr>
              <a:t>patterns in historical data</a:t>
            </a:r>
            <a:endParaRPr lang="en-US" sz="1200" dirty="0">
              <a:latin typeface="Helvetica Neue" charset="0"/>
              <a:ea typeface="Helvetica Neue" charset="0"/>
              <a:cs typeface="Helvetica Neue" charset="0"/>
            </a:endParaRPr>
          </a:p>
        </p:txBody>
      </p:sp>
      <p:sp>
        <p:nvSpPr>
          <p:cNvPr id="32" name="TextBox 31"/>
          <p:cNvSpPr txBox="1"/>
          <p:nvPr/>
        </p:nvSpPr>
        <p:spPr>
          <a:xfrm>
            <a:off x="7958621" y="630044"/>
            <a:ext cx="441146" cy="261610"/>
          </a:xfrm>
          <a:prstGeom prst="rect">
            <a:avLst/>
          </a:prstGeom>
          <a:noFill/>
        </p:spPr>
        <p:txBody>
          <a:bodyPr wrap="none" rtlCol="0">
            <a:spAutoFit/>
          </a:bodyPr>
          <a:lstStyle/>
          <a:p>
            <a:pPr algn="ctr"/>
            <a:r>
              <a:rPr lang="en-US" sz="1100" dirty="0" smtClean="0">
                <a:solidFill>
                  <a:schemeClr val="tx2">
                    <a:lumMod val="50000"/>
                  </a:schemeClr>
                </a:solidFill>
                <a:latin typeface="Helvetica Neue Thin" charset="0"/>
                <a:ea typeface="Helvetica Neue Thin" charset="0"/>
                <a:cs typeface="Helvetica Neue Thin" charset="0"/>
              </a:rPr>
              <a:t>data</a:t>
            </a:r>
            <a:endParaRPr lang="en-US" sz="1400" dirty="0">
              <a:solidFill>
                <a:schemeClr val="tx2">
                  <a:lumMod val="50000"/>
                </a:schemeClr>
              </a:solidFill>
              <a:latin typeface="Helvetica Neue Thin" charset="0"/>
              <a:ea typeface="Helvetica Neue Thin" charset="0"/>
              <a:cs typeface="Helvetica Neue Thin" charset="0"/>
            </a:endParaRPr>
          </a:p>
        </p:txBody>
      </p:sp>
      <p:sp>
        <p:nvSpPr>
          <p:cNvPr id="33" name="TextBox 32"/>
          <p:cNvSpPr txBox="1"/>
          <p:nvPr/>
        </p:nvSpPr>
        <p:spPr>
          <a:xfrm>
            <a:off x="7213399" y="441824"/>
            <a:ext cx="510076" cy="307777"/>
          </a:xfrm>
          <a:prstGeom prst="rect">
            <a:avLst/>
          </a:prstGeom>
          <a:noFill/>
        </p:spPr>
        <p:txBody>
          <a:bodyPr wrap="none" rtlCol="0">
            <a:spAutoFit/>
          </a:bodyPr>
          <a:lstStyle/>
          <a:p>
            <a:pPr algn="ctr"/>
            <a:r>
              <a:rPr lang="en-US" sz="1400" dirty="0" smtClean="0">
                <a:latin typeface="Helvetica Neue Thin" charset="0"/>
                <a:ea typeface="Helvetica Neue Thin" charset="0"/>
                <a:cs typeface="Helvetica Neue Thin" charset="0"/>
              </a:rPr>
              <a:t>data</a:t>
            </a:r>
            <a:endParaRPr lang="en-US" sz="1400" dirty="0">
              <a:latin typeface="Helvetica Neue Thin" charset="0"/>
              <a:ea typeface="Helvetica Neue Thin" charset="0"/>
              <a:cs typeface="Helvetica Neue Thin" charset="0"/>
            </a:endParaRPr>
          </a:p>
        </p:txBody>
      </p:sp>
      <p:sp>
        <p:nvSpPr>
          <p:cNvPr id="34" name="TextBox 33"/>
          <p:cNvSpPr txBox="1"/>
          <p:nvPr/>
        </p:nvSpPr>
        <p:spPr>
          <a:xfrm>
            <a:off x="7815095" y="368521"/>
            <a:ext cx="510076" cy="307777"/>
          </a:xfrm>
          <a:prstGeom prst="rect">
            <a:avLst/>
          </a:prstGeom>
          <a:noFill/>
        </p:spPr>
        <p:txBody>
          <a:bodyPr wrap="none" rtlCol="0">
            <a:spAutoFit/>
          </a:bodyPr>
          <a:lstStyle/>
          <a:p>
            <a:pPr algn="ctr"/>
            <a:r>
              <a:rPr lang="en-US" sz="1400" dirty="0" smtClean="0">
                <a:latin typeface="Helvetica Neue Thin" charset="0"/>
                <a:ea typeface="Helvetica Neue Thin" charset="0"/>
                <a:cs typeface="Helvetica Neue Thin" charset="0"/>
              </a:rPr>
              <a:t>data</a:t>
            </a:r>
            <a:endParaRPr lang="en-US" sz="1400" dirty="0">
              <a:latin typeface="Helvetica Neue Thin" charset="0"/>
              <a:ea typeface="Helvetica Neue Thin" charset="0"/>
              <a:cs typeface="Helvetica Neue Thin" charset="0"/>
            </a:endParaRPr>
          </a:p>
        </p:txBody>
      </p:sp>
      <p:sp>
        <p:nvSpPr>
          <p:cNvPr id="35" name="TextBox 34"/>
          <p:cNvSpPr txBox="1"/>
          <p:nvPr/>
        </p:nvSpPr>
        <p:spPr>
          <a:xfrm>
            <a:off x="7560534" y="666664"/>
            <a:ext cx="510076" cy="307777"/>
          </a:xfrm>
          <a:prstGeom prst="rect">
            <a:avLst/>
          </a:prstGeom>
          <a:noFill/>
        </p:spPr>
        <p:txBody>
          <a:bodyPr wrap="none" rtlCol="0">
            <a:spAutoFit/>
          </a:bodyPr>
          <a:lstStyle/>
          <a:p>
            <a:pPr algn="ctr"/>
            <a:r>
              <a:rPr lang="en-US" sz="1400" dirty="0" smtClean="0">
                <a:latin typeface="Helvetica Neue Thin" charset="0"/>
                <a:ea typeface="Helvetica Neue Thin" charset="0"/>
                <a:cs typeface="Helvetica Neue Thin" charset="0"/>
              </a:rPr>
              <a:t>data</a:t>
            </a:r>
            <a:endParaRPr lang="en-US" sz="1400" dirty="0">
              <a:latin typeface="Helvetica Neue Thin" charset="0"/>
              <a:ea typeface="Helvetica Neue Thin" charset="0"/>
              <a:cs typeface="Helvetica Neue Thin" charset="0"/>
            </a:endParaRPr>
          </a:p>
        </p:txBody>
      </p:sp>
      <p:sp>
        <p:nvSpPr>
          <p:cNvPr id="10" name="Down Arrow 9"/>
          <p:cNvSpPr/>
          <p:nvPr/>
        </p:nvSpPr>
        <p:spPr>
          <a:xfrm>
            <a:off x="7527362" y="101228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grpSp>
        <p:nvGrpSpPr>
          <p:cNvPr id="15" name="Group 14"/>
          <p:cNvGrpSpPr/>
          <p:nvPr/>
        </p:nvGrpSpPr>
        <p:grpSpPr>
          <a:xfrm>
            <a:off x="4499666" y="406079"/>
            <a:ext cx="284052" cy="307777"/>
            <a:chOff x="4698376" y="1303265"/>
            <a:chExt cx="284052" cy="307777"/>
          </a:xfrm>
        </p:grpSpPr>
        <p:sp>
          <p:nvSpPr>
            <p:cNvPr id="11" name="Oval 10"/>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40" name="TextBox 39"/>
            <p:cNvSpPr txBox="1"/>
            <p:nvPr/>
          </p:nvSpPr>
          <p:spPr>
            <a:xfrm>
              <a:off x="4698376" y="1303265"/>
              <a:ext cx="284052" cy="307777"/>
            </a:xfrm>
            <a:prstGeom prst="rect">
              <a:avLst/>
            </a:prstGeom>
            <a:noFill/>
          </p:spPr>
          <p:txBody>
            <a:bodyPr wrap="none" rtlCol="0">
              <a:spAutoFit/>
            </a:bodyPr>
            <a:lstStyle/>
            <a:p>
              <a:pPr algn="ctr"/>
              <a:r>
                <a:rPr lang="en-US" sz="1400" b="1" smtClean="0">
                  <a:solidFill>
                    <a:schemeClr val="accent3"/>
                  </a:solidFill>
                  <a:latin typeface="Helvetica Neue Thin" charset="0"/>
                  <a:ea typeface="Helvetica Neue Thin" charset="0"/>
                  <a:cs typeface="Helvetica Neue Thin" charset="0"/>
                </a:rPr>
                <a:t>1</a:t>
              </a:r>
              <a:endParaRPr lang="en-US" sz="1400" b="1" dirty="0">
                <a:solidFill>
                  <a:schemeClr val="accent3"/>
                </a:solidFill>
                <a:latin typeface="Helvetica Neue Thin" charset="0"/>
                <a:ea typeface="Helvetica Neue Thin" charset="0"/>
                <a:cs typeface="Helvetica Neue Thin" charset="0"/>
              </a:endParaRPr>
            </a:p>
          </p:txBody>
        </p:sp>
      </p:grpSp>
      <p:sp>
        <p:nvSpPr>
          <p:cNvPr id="41" name="TextBox 40"/>
          <p:cNvSpPr txBox="1"/>
          <p:nvPr/>
        </p:nvSpPr>
        <p:spPr>
          <a:xfrm>
            <a:off x="7202173" y="751618"/>
            <a:ext cx="441146" cy="261610"/>
          </a:xfrm>
          <a:prstGeom prst="rect">
            <a:avLst/>
          </a:prstGeom>
          <a:noFill/>
        </p:spPr>
        <p:txBody>
          <a:bodyPr wrap="none" rtlCol="0">
            <a:spAutoFit/>
          </a:bodyPr>
          <a:lstStyle/>
          <a:p>
            <a:pPr algn="ctr"/>
            <a:r>
              <a:rPr lang="en-US" sz="1050" dirty="0" smtClean="0">
                <a:solidFill>
                  <a:schemeClr val="tx2">
                    <a:lumMod val="50000"/>
                  </a:schemeClr>
                </a:solidFill>
                <a:latin typeface="Helvetica Neue Thin" charset="0"/>
                <a:ea typeface="Helvetica Neue Thin" charset="0"/>
                <a:cs typeface="Helvetica Neue Thin" charset="0"/>
              </a:rPr>
              <a:t>data</a:t>
            </a:r>
            <a:endParaRPr lang="en-US" sz="1050" dirty="0">
              <a:solidFill>
                <a:schemeClr val="tx2">
                  <a:lumMod val="50000"/>
                </a:schemeClr>
              </a:solidFill>
              <a:latin typeface="Helvetica Neue Thin" charset="0"/>
              <a:ea typeface="Helvetica Neue Thin" charset="0"/>
              <a:cs typeface="Helvetica Neue Thin" charset="0"/>
            </a:endParaRPr>
          </a:p>
        </p:txBody>
      </p:sp>
      <p:sp>
        <p:nvSpPr>
          <p:cNvPr id="42" name="TextBox 41"/>
          <p:cNvSpPr txBox="1"/>
          <p:nvPr/>
        </p:nvSpPr>
        <p:spPr>
          <a:xfrm>
            <a:off x="7434035" y="247260"/>
            <a:ext cx="441146" cy="261610"/>
          </a:xfrm>
          <a:prstGeom prst="rect">
            <a:avLst/>
          </a:prstGeom>
          <a:noFill/>
        </p:spPr>
        <p:txBody>
          <a:bodyPr wrap="none" rtlCol="0">
            <a:spAutoFit/>
          </a:bodyPr>
          <a:lstStyle/>
          <a:p>
            <a:pPr algn="ctr"/>
            <a:r>
              <a:rPr lang="en-US" sz="1050" dirty="0" smtClean="0">
                <a:solidFill>
                  <a:schemeClr val="tx2">
                    <a:lumMod val="50000"/>
                  </a:schemeClr>
                </a:solidFill>
                <a:latin typeface="Helvetica Neue Thin" charset="0"/>
                <a:ea typeface="Helvetica Neue Thin" charset="0"/>
                <a:cs typeface="Helvetica Neue Thin" charset="0"/>
              </a:rPr>
              <a:t>data</a:t>
            </a:r>
            <a:endParaRPr lang="en-US" sz="1050" dirty="0">
              <a:solidFill>
                <a:schemeClr val="tx2">
                  <a:lumMod val="50000"/>
                </a:schemeClr>
              </a:solidFill>
              <a:latin typeface="Helvetica Neue Thin" charset="0"/>
              <a:ea typeface="Helvetica Neue Thin" charset="0"/>
              <a:cs typeface="Helvetica Neue Thin" charset="0"/>
            </a:endParaRPr>
          </a:p>
        </p:txBody>
      </p:sp>
      <p:sp>
        <p:nvSpPr>
          <p:cNvPr id="43" name="TextBox 42"/>
          <p:cNvSpPr txBox="1"/>
          <p:nvPr/>
        </p:nvSpPr>
        <p:spPr>
          <a:xfrm rot="2700000">
            <a:off x="7956388" y="375905"/>
            <a:ext cx="1136850" cy="307777"/>
          </a:xfrm>
          <a:prstGeom prst="rect">
            <a:avLst/>
          </a:prstGeom>
          <a:noFill/>
        </p:spPr>
        <p:txBody>
          <a:bodyPr wrap="none" rtlCol="0">
            <a:spAutoFit/>
          </a:bodyPr>
          <a:lstStyle/>
          <a:p>
            <a:pPr algn="ctr"/>
            <a:r>
              <a:rPr lang="en-US" sz="1400" dirty="0" smtClean="0">
                <a:solidFill>
                  <a:schemeClr val="accent2"/>
                </a:solidFill>
                <a:latin typeface="Helvetica Neue Light" charset="0"/>
                <a:ea typeface="Helvetica Neue Light" charset="0"/>
                <a:cs typeface="Helvetica Neue Light" charset="0"/>
              </a:rPr>
              <a:t>training data</a:t>
            </a:r>
            <a:endParaRPr lang="en-US" sz="1400" dirty="0">
              <a:solidFill>
                <a:schemeClr val="accent2"/>
              </a:solidFill>
              <a:latin typeface="Helvetica Neue Light" charset="0"/>
              <a:ea typeface="Helvetica Neue Light" charset="0"/>
              <a:cs typeface="Helvetica Neue Light" charset="0"/>
            </a:endParaRPr>
          </a:p>
        </p:txBody>
      </p:sp>
      <p:sp>
        <p:nvSpPr>
          <p:cNvPr id="44" name="TextBox 43"/>
          <p:cNvSpPr txBox="1"/>
          <p:nvPr/>
        </p:nvSpPr>
        <p:spPr>
          <a:xfrm>
            <a:off x="4765573" y="1832706"/>
            <a:ext cx="2321918" cy="646331"/>
          </a:xfrm>
          <a:prstGeom prst="rect">
            <a:avLst/>
          </a:prstGeom>
          <a:noFill/>
        </p:spPr>
        <p:txBody>
          <a:bodyPr wrap="none" rtlCol="0">
            <a:spAutoFit/>
          </a:bodyPr>
          <a:lstStyle/>
          <a:p>
            <a:r>
              <a:rPr lang="en-US" sz="1200" dirty="0" smtClean="0">
                <a:latin typeface="Helvetica Neue" charset="0"/>
                <a:ea typeface="Helvetica Neue" charset="0"/>
                <a:cs typeface="Helvetica Neue" charset="0"/>
              </a:rPr>
              <a:t>The model is then shown</a:t>
            </a:r>
          </a:p>
          <a:p>
            <a:r>
              <a:rPr lang="en-US" sz="1200" dirty="0" smtClean="0">
                <a:latin typeface="Helvetica Neue" charset="0"/>
                <a:ea typeface="Helvetica Neue" charset="0"/>
                <a:cs typeface="Helvetica Neue" charset="0"/>
              </a:rPr>
              <a:t>new data and asked to predict</a:t>
            </a:r>
            <a:br>
              <a:rPr lang="en-US" sz="1200" dirty="0" smtClean="0">
                <a:latin typeface="Helvetica Neue" charset="0"/>
                <a:ea typeface="Helvetica Neue" charset="0"/>
                <a:cs typeface="Helvetica Neue" charset="0"/>
              </a:rPr>
            </a:br>
            <a:r>
              <a:rPr lang="en-US" sz="1200" dirty="0" smtClean="0">
                <a:latin typeface="Helvetica Neue" charset="0"/>
                <a:ea typeface="Helvetica Neue" charset="0"/>
                <a:cs typeface="Helvetica Neue" charset="0"/>
              </a:rPr>
              <a:t>or classify it.</a:t>
            </a:r>
            <a:endParaRPr lang="en-US" sz="1200" dirty="0">
              <a:latin typeface="Helvetica Neue" charset="0"/>
              <a:ea typeface="Helvetica Neue" charset="0"/>
              <a:cs typeface="Helvetica Neue" charset="0"/>
            </a:endParaRPr>
          </a:p>
        </p:txBody>
      </p:sp>
      <p:grpSp>
        <p:nvGrpSpPr>
          <p:cNvPr id="45" name="Group 44"/>
          <p:cNvGrpSpPr/>
          <p:nvPr/>
        </p:nvGrpSpPr>
        <p:grpSpPr>
          <a:xfrm>
            <a:off x="4510865" y="1831225"/>
            <a:ext cx="284052" cy="307777"/>
            <a:chOff x="4698376" y="1303265"/>
            <a:chExt cx="284052" cy="307777"/>
          </a:xfrm>
        </p:grpSpPr>
        <p:sp>
          <p:nvSpPr>
            <p:cNvPr id="46" name="Oval 45"/>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47" name="TextBox 46"/>
            <p:cNvSpPr txBox="1"/>
            <p:nvPr/>
          </p:nvSpPr>
          <p:spPr>
            <a:xfrm>
              <a:off x="4698376" y="1303265"/>
              <a:ext cx="284052" cy="307777"/>
            </a:xfrm>
            <a:prstGeom prst="rect">
              <a:avLst/>
            </a:prstGeom>
            <a:noFill/>
          </p:spPr>
          <p:txBody>
            <a:bodyPr wrap="none" rtlCol="0">
              <a:spAutoFit/>
            </a:bodyPr>
            <a:lstStyle/>
            <a:p>
              <a:pPr algn="ctr"/>
              <a:r>
                <a:rPr lang="en-US" sz="1400" b="1" dirty="0" smtClean="0">
                  <a:solidFill>
                    <a:schemeClr val="accent3"/>
                  </a:solidFill>
                  <a:latin typeface="Helvetica Neue Thin" charset="0"/>
                  <a:ea typeface="Helvetica Neue Thin" charset="0"/>
                  <a:cs typeface="Helvetica Neue Thin" charset="0"/>
                </a:rPr>
                <a:t>2</a:t>
              </a:r>
              <a:endParaRPr lang="en-US" sz="1400" b="1" dirty="0">
                <a:solidFill>
                  <a:schemeClr val="accent3"/>
                </a:solidFill>
                <a:latin typeface="Helvetica Neue Thin" charset="0"/>
                <a:ea typeface="Helvetica Neue Thin" charset="0"/>
                <a:cs typeface="Helvetica Neue Thin" charset="0"/>
              </a:endParaRPr>
            </a:p>
          </p:txBody>
        </p:sp>
      </p:grpSp>
      <p:sp>
        <p:nvSpPr>
          <p:cNvPr id="48" name="Down Arrow 47"/>
          <p:cNvSpPr/>
          <p:nvPr/>
        </p:nvSpPr>
        <p:spPr>
          <a:xfrm rot="15012781">
            <a:off x="6850773" y="2168702"/>
            <a:ext cx="353287" cy="580896"/>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49" name="Down Arrow 48"/>
          <p:cNvSpPr/>
          <p:nvPr/>
        </p:nvSpPr>
        <p:spPr>
          <a:xfrm>
            <a:off x="7517967" y="2530713"/>
            <a:ext cx="353287" cy="1067620"/>
          </a:xfrm>
          <a:prstGeom prst="downArrow">
            <a:avLst/>
          </a:prstGeom>
          <a:solidFill>
            <a:schemeClr val="bg2"/>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50" name="TextBox 49"/>
          <p:cNvSpPr txBox="1"/>
          <p:nvPr/>
        </p:nvSpPr>
        <p:spPr>
          <a:xfrm>
            <a:off x="4776531" y="3654012"/>
            <a:ext cx="2350530" cy="830997"/>
          </a:xfrm>
          <a:prstGeom prst="rect">
            <a:avLst/>
          </a:prstGeom>
          <a:noFill/>
        </p:spPr>
        <p:txBody>
          <a:bodyPr wrap="square" rtlCol="0">
            <a:spAutoFit/>
          </a:bodyPr>
          <a:lstStyle/>
          <a:p>
            <a:r>
              <a:rPr lang="en-US" sz="1200" dirty="0" smtClean="0">
                <a:latin typeface="Helvetica Neue" charset="0"/>
                <a:ea typeface="Helvetica Neue" charset="0"/>
                <a:cs typeface="Helvetica Neue" charset="0"/>
              </a:rPr>
              <a:t>If patterns in the new data match the training data then the model makes accurate predictions</a:t>
            </a:r>
            <a:endParaRPr lang="en-US" sz="1200" dirty="0">
              <a:latin typeface="Helvetica Neue" charset="0"/>
              <a:ea typeface="Helvetica Neue" charset="0"/>
              <a:cs typeface="Helvetica Neue" charset="0"/>
            </a:endParaRPr>
          </a:p>
        </p:txBody>
      </p:sp>
      <p:grpSp>
        <p:nvGrpSpPr>
          <p:cNvPr id="51" name="Group 50"/>
          <p:cNvGrpSpPr/>
          <p:nvPr/>
        </p:nvGrpSpPr>
        <p:grpSpPr>
          <a:xfrm>
            <a:off x="4529010" y="3601926"/>
            <a:ext cx="284052" cy="307777"/>
            <a:chOff x="4698376" y="1303265"/>
            <a:chExt cx="284052" cy="307777"/>
          </a:xfrm>
        </p:grpSpPr>
        <p:sp>
          <p:nvSpPr>
            <p:cNvPr id="52" name="Oval 51"/>
            <p:cNvSpPr/>
            <p:nvPr/>
          </p:nvSpPr>
          <p:spPr>
            <a:xfrm>
              <a:off x="4720092" y="1346200"/>
              <a:ext cx="238843" cy="238843"/>
            </a:xfrm>
            <a:prstGeom prst="ellipse">
              <a:avLst/>
            </a:prstGeom>
            <a:solidFill>
              <a:schemeClr val="accent1">
                <a:lumMod val="20000"/>
                <a:lumOff val="80000"/>
              </a:schemeClr>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53" name="TextBox 52"/>
            <p:cNvSpPr txBox="1"/>
            <p:nvPr/>
          </p:nvSpPr>
          <p:spPr>
            <a:xfrm>
              <a:off x="4698376" y="1303265"/>
              <a:ext cx="284052" cy="307777"/>
            </a:xfrm>
            <a:prstGeom prst="rect">
              <a:avLst/>
            </a:prstGeom>
            <a:noFill/>
          </p:spPr>
          <p:txBody>
            <a:bodyPr wrap="none" rtlCol="0">
              <a:spAutoFit/>
            </a:bodyPr>
            <a:lstStyle/>
            <a:p>
              <a:pPr algn="ctr"/>
              <a:r>
                <a:rPr lang="en-US" sz="1400" b="1" dirty="0" smtClean="0">
                  <a:solidFill>
                    <a:schemeClr val="accent3"/>
                  </a:solidFill>
                  <a:latin typeface="Helvetica Neue Thin" charset="0"/>
                  <a:ea typeface="Helvetica Neue Thin" charset="0"/>
                  <a:cs typeface="Helvetica Neue Thin" charset="0"/>
                </a:rPr>
                <a:t>3</a:t>
              </a:r>
              <a:endParaRPr lang="en-US" sz="1400" b="1" dirty="0">
                <a:solidFill>
                  <a:schemeClr val="accent3"/>
                </a:solidFill>
                <a:latin typeface="Helvetica Neue Thin" charset="0"/>
                <a:ea typeface="Helvetica Neue Thin" charset="0"/>
                <a:cs typeface="Helvetica Neue Thin" charset="0"/>
              </a:endParaRPr>
            </a:p>
          </p:txBody>
        </p:sp>
      </p:grpSp>
      <p:sp>
        <p:nvSpPr>
          <p:cNvPr id="54" name="TextBox 53"/>
          <p:cNvSpPr txBox="1"/>
          <p:nvPr/>
        </p:nvSpPr>
        <p:spPr>
          <a:xfrm>
            <a:off x="7109428" y="3611874"/>
            <a:ext cx="1159292" cy="738664"/>
          </a:xfrm>
          <a:prstGeom prst="rect">
            <a:avLst/>
          </a:prstGeom>
          <a:noFill/>
        </p:spPr>
        <p:txBody>
          <a:bodyPr wrap="none" rtlCol="0">
            <a:spAutoFit/>
          </a:bodyPr>
          <a:lstStyle/>
          <a:p>
            <a:pPr algn="ctr"/>
            <a:r>
              <a:rPr lang="en-US" sz="1400" dirty="0" smtClean="0">
                <a:solidFill>
                  <a:schemeClr val="accent2"/>
                </a:solidFill>
                <a:latin typeface="Helvetica Neue Light" charset="0"/>
                <a:ea typeface="Helvetica Neue Light" charset="0"/>
                <a:cs typeface="Helvetica Neue Light" charset="0"/>
              </a:rPr>
              <a:t>prediction</a:t>
            </a:r>
          </a:p>
          <a:p>
            <a:pPr algn="ctr"/>
            <a:r>
              <a:rPr lang="en-US" sz="1400" dirty="0">
                <a:solidFill>
                  <a:schemeClr val="accent2"/>
                </a:solidFill>
                <a:latin typeface="Helvetica Neue Light" charset="0"/>
                <a:ea typeface="Helvetica Neue Light" charset="0"/>
                <a:cs typeface="Helvetica Neue Light" charset="0"/>
              </a:rPr>
              <a:t>o</a:t>
            </a:r>
            <a:r>
              <a:rPr lang="en-US" sz="1400" dirty="0" smtClean="0">
                <a:solidFill>
                  <a:schemeClr val="accent2"/>
                </a:solidFill>
                <a:latin typeface="Helvetica Neue Light" charset="0"/>
                <a:ea typeface="Helvetica Neue Light" charset="0"/>
                <a:cs typeface="Helvetica Neue Light" charset="0"/>
              </a:rPr>
              <a:t>r</a:t>
            </a:r>
          </a:p>
          <a:p>
            <a:pPr algn="ctr"/>
            <a:r>
              <a:rPr lang="en-US" sz="1400" dirty="0" smtClean="0">
                <a:solidFill>
                  <a:schemeClr val="accent2"/>
                </a:solidFill>
                <a:latin typeface="Helvetica Neue Light" charset="0"/>
                <a:ea typeface="Helvetica Neue Light" charset="0"/>
                <a:cs typeface="Helvetica Neue Light" charset="0"/>
              </a:rPr>
              <a:t>classification</a:t>
            </a:r>
            <a:endParaRPr lang="en-US" sz="1400" dirty="0">
              <a:solidFill>
                <a:schemeClr val="accent2"/>
              </a:solidFill>
              <a:latin typeface="Helvetica Neue Light" charset="0"/>
              <a:ea typeface="Helvetica Neue Light" charset="0"/>
              <a:cs typeface="Helvetica Neue Light" charset="0"/>
            </a:endParaRPr>
          </a:p>
        </p:txBody>
      </p:sp>
      <p:sp>
        <p:nvSpPr>
          <p:cNvPr id="55" name="Folded Corner 54"/>
          <p:cNvSpPr/>
          <p:nvPr/>
        </p:nvSpPr>
        <p:spPr>
          <a:xfrm>
            <a:off x="6162280" y="24854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dirty="0" smtClean="0">
                <a:latin typeface="Arial"/>
                <a:cs typeface="Arial"/>
              </a:rPr>
              <a:t>?</a:t>
            </a:r>
            <a:endParaRPr lang="en-US" sz="1200" dirty="0">
              <a:latin typeface="Arial"/>
              <a:cs typeface="Arial"/>
            </a:endParaRPr>
          </a:p>
        </p:txBody>
      </p:sp>
      <p:sp>
        <p:nvSpPr>
          <p:cNvPr id="57" name="Folded Corner 56"/>
          <p:cNvSpPr/>
          <p:nvPr/>
        </p:nvSpPr>
        <p:spPr>
          <a:xfrm>
            <a:off x="6221547" y="25362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dirty="0" smtClean="0">
                <a:latin typeface="Arial"/>
                <a:cs typeface="Arial"/>
              </a:rPr>
              <a:t>?</a:t>
            </a:r>
            <a:endParaRPr lang="en-US" sz="1200" dirty="0">
              <a:latin typeface="Arial"/>
              <a:cs typeface="Arial"/>
            </a:endParaRPr>
          </a:p>
        </p:txBody>
      </p:sp>
      <p:sp>
        <p:nvSpPr>
          <p:cNvPr id="58" name="Folded Corner 57"/>
          <p:cNvSpPr/>
          <p:nvPr/>
        </p:nvSpPr>
        <p:spPr>
          <a:xfrm>
            <a:off x="6272347" y="2587066"/>
            <a:ext cx="348587" cy="333934"/>
          </a:xfrm>
          <a:prstGeom prst="foldedCorner">
            <a:avLst/>
          </a:prstGeom>
          <a:solidFill>
            <a:schemeClr val="bg2">
              <a:lumMod val="95000"/>
            </a:schemeClr>
          </a:solidFill>
          <a:ln>
            <a:solidFill>
              <a:schemeClr val="tx1"/>
            </a:solidFill>
          </a:ln>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a:r>
              <a:rPr lang="en-US" sz="1200" dirty="0" smtClean="0">
                <a:latin typeface="Arial"/>
                <a:cs typeface="Arial"/>
              </a:rPr>
              <a:t>?</a:t>
            </a:r>
            <a:endParaRPr lang="en-US" sz="1200" dirty="0">
              <a:latin typeface="Arial"/>
              <a:cs typeface="Arial"/>
            </a:endParaRPr>
          </a:p>
        </p:txBody>
      </p:sp>
      <p:sp>
        <p:nvSpPr>
          <p:cNvPr id="59" name="TextBox 58"/>
          <p:cNvSpPr txBox="1"/>
          <p:nvPr/>
        </p:nvSpPr>
        <p:spPr>
          <a:xfrm rot="2700000">
            <a:off x="7978287" y="1691765"/>
            <a:ext cx="662362" cy="307777"/>
          </a:xfrm>
          <a:prstGeom prst="rect">
            <a:avLst/>
          </a:prstGeom>
          <a:noFill/>
        </p:spPr>
        <p:txBody>
          <a:bodyPr wrap="none" rtlCol="0">
            <a:spAutoFit/>
          </a:bodyPr>
          <a:lstStyle/>
          <a:p>
            <a:pPr algn="ctr"/>
            <a:r>
              <a:rPr lang="en-US" sz="1400" smtClean="0">
                <a:solidFill>
                  <a:schemeClr val="accent2"/>
                </a:solidFill>
                <a:latin typeface="Helvetica Neue Light" charset="0"/>
                <a:ea typeface="Helvetica Neue Light" charset="0"/>
                <a:cs typeface="Helvetica Neue Light" charset="0"/>
              </a:rPr>
              <a:t>model</a:t>
            </a:r>
            <a:endParaRPr lang="en-US" sz="1400" dirty="0">
              <a:solidFill>
                <a:schemeClr val="accent2"/>
              </a:solidFill>
              <a:latin typeface="Helvetica Neue Light" charset="0"/>
              <a:ea typeface="Helvetica Neue Light" charset="0"/>
              <a:cs typeface="Helvetica Neue Light" charset="0"/>
            </a:endParaRPr>
          </a:p>
        </p:txBody>
      </p:sp>
      <p:sp>
        <p:nvSpPr>
          <p:cNvPr id="56" name="Down Arrow 55"/>
          <p:cNvSpPr/>
          <p:nvPr/>
        </p:nvSpPr>
        <p:spPr>
          <a:xfrm rot="16200000">
            <a:off x="3342563" y="864976"/>
            <a:ext cx="353287" cy="899121"/>
          </a:xfrm>
          <a:prstGeom prst="downArrow">
            <a:avLst/>
          </a:prstGeom>
          <a:noFill/>
          <a:ln w="22225">
            <a:solidFill>
              <a:schemeClr val="accent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sp>
        <p:nvSpPr>
          <p:cNvPr id="39" name="Down Arrow 38"/>
          <p:cNvSpPr/>
          <p:nvPr/>
        </p:nvSpPr>
        <p:spPr>
          <a:xfrm rot="5400000">
            <a:off x="3342564" y="3257500"/>
            <a:ext cx="353287" cy="899121"/>
          </a:xfrm>
          <a:prstGeom prst="downArrow">
            <a:avLst/>
          </a:prstGeom>
          <a:noFill/>
          <a:ln w="22225">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chemeClr val="bg2"/>
              </a:solidFill>
              <a:latin typeface="Arial"/>
              <a:cs typeface="Arial"/>
            </a:endParaRPr>
          </a:p>
        </p:txBody>
      </p:sp>
      <p:sp>
        <p:nvSpPr>
          <p:cNvPr id="7" name="Rectangle 6"/>
          <p:cNvSpPr/>
          <p:nvPr/>
        </p:nvSpPr>
        <p:spPr>
          <a:xfrm>
            <a:off x="364742" y="3513418"/>
            <a:ext cx="2656712" cy="584775"/>
          </a:xfrm>
          <a:prstGeom prst="rect">
            <a:avLst/>
          </a:prstGeom>
        </p:spPr>
        <p:txBody>
          <a:bodyPr wrap="square">
            <a:spAutoFit/>
          </a:bodyPr>
          <a:lstStyle/>
          <a:p>
            <a:pPr algn="r"/>
            <a:r>
              <a:rPr lang="en-US" sz="1600" dirty="0">
                <a:solidFill>
                  <a:schemeClr val="bg2"/>
                </a:solidFill>
                <a:latin typeface="Helvetica Neue Light" charset="0"/>
                <a:ea typeface="Helvetica Neue Light" charset="0"/>
                <a:cs typeface="Helvetica Neue Light" charset="0"/>
              </a:rPr>
              <a:t>Machine learning requires</a:t>
            </a:r>
          </a:p>
          <a:p>
            <a:pPr algn="r"/>
            <a:r>
              <a:rPr lang="en-US" sz="1600" dirty="0">
                <a:solidFill>
                  <a:schemeClr val="bg2"/>
                </a:solidFill>
                <a:latin typeface="Helvetica Neue" charset="0"/>
                <a:ea typeface="Helvetica Neue" charset="0"/>
                <a:cs typeface="Helvetica Neue" charset="0"/>
              </a:rPr>
              <a:t>TONS OF DATA</a:t>
            </a:r>
          </a:p>
        </p:txBody>
      </p:sp>
    </p:spTree>
    <p:extLst>
      <p:ext uri="{BB962C8B-B14F-4D97-AF65-F5344CB8AC3E}">
        <p14:creationId xmlns:p14="http://schemas.microsoft.com/office/powerpoint/2010/main" val="541887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98835" y="445294"/>
            <a:ext cx="6409134" cy="376238"/>
          </a:xfrm>
          <a:prstGeom prst="rect">
            <a:avLst/>
          </a:prstGeom>
        </p:spPr>
        <p:txBody>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endParaRPr lang="en-US" sz="2250" dirty="0"/>
          </a:p>
        </p:txBody>
      </p:sp>
      <p:pic>
        <p:nvPicPr>
          <p:cNvPr id="5" name="Picture 4"/>
          <p:cNvPicPr>
            <a:picLocks noChangeAspect="1"/>
          </p:cNvPicPr>
          <p:nvPr/>
        </p:nvPicPr>
        <p:blipFill>
          <a:blip r:embed="rId3"/>
          <a:stretch>
            <a:fillRect/>
          </a:stretch>
        </p:blipFill>
        <p:spPr>
          <a:xfrm>
            <a:off x="315097" y="1554703"/>
            <a:ext cx="4446752" cy="2975282"/>
          </a:xfrm>
          <a:prstGeom prst="rect">
            <a:avLst/>
          </a:prstGeom>
        </p:spPr>
      </p:pic>
      <p:sp>
        <p:nvSpPr>
          <p:cNvPr id="6" name="Rectangle 5"/>
          <p:cNvSpPr/>
          <p:nvPr/>
        </p:nvSpPr>
        <p:spPr>
          <a:xfrm>
            <a:off x="198835" y="388126"/>
            <a:ext cx="8315842" cy="415498"/>
          </a:xfrm>
          <a:prstGeom prst="rect">
            <a:avLst/>
          </a:prstGeom>
        </p:spPr>
        <p:txBody>
          <a:bodyPr wrap="square">
            <a:spAutoFit/>
          </a:bodyPr>
          <a:lstStyle/>
          <a:p>
            <a:r>
              <a:rPr lang="en-US" sz="2100" b="1" dirty="0">
                <a:latin typeface="Helvetica Neue" charset="0"/>
                <a:ea typeface="Helvetica Neue" charset="0"/>
                <a:cs typeface="Helvetica Neue" charset="0"/>
              </a:rPr>
              <a:t>Deep Learning = </a:t>
            </a:r>
            <a:r>
              <a:rPr lang="en-US" sz="2100" b="1" dirty="0">
                <a:solidFill>
                  <a:schemeClr val="accent2"/>
                </a:solidFill>
                <a:latin typeface="Helvetica Neue" charset="0"/>
                <a:ea typeface="Helvetica Neue" charset="0"/>
                <a:cs typeface="Helvetica Neue" charset="0"/>
              </a:rPr>
              <a:t>Training Artificial Neural Networks</a:t>
            </a:r>
          </a:p>
        </p:txBody>
      </p:sp>
      <p:sp>
        <p:nvSpPr>
          <p:cNvPr id="7" name="Rectangle 6"/>
          <p:cNvSpPr/>
          <p:nvPr/>
        </p:nvSpPr>
        <p:spPr>
          <a:xfrm>
            <a:off x="198834" y="801679"/>
            <a:ext cx="8770247" cy="323165"/>
          </a:xfrm>
          <a:prstGeom prst="rect">
            <a:avLst/>
          </a:prstGeom>
        </p:spPr>
        <p:txBody>
          <a:bodyPr wrap="square">
            <a:spAutoFit/>
          </a:bodyPr>
          <a:lstStyle/>
          <a:p>
            <a:r>
              <a:rPr lang="en-US" sz="1500" dirty="0" smtClean="0">
                <a:latin typeface="Helvetica Neue Light" charset="0"/>
                <a:ea typeface="Helvetica Neue Light" charset="0"/>
                <a:cs typeface="Helvetica Neue Light" charset="0"/>
              </a:rPr>
              <a:t>Based </a:t>
            </a:r>
            <a:r>
              <a:rPr lang="en-US" sz="1500" dirty="0">
                <a:latin typeface="Helvetica Neue Light" charset="0"/>
                <a:ea typeface="Helvetica Neue Light" charset="0"/>
                <a:cs typeface="Helvetica Neue Light" charset="0"/>
              </a:rPr>
              <a:t>on biological </a:t>
            </a:r>
            <a:r>
              <a:rPr lang="en-US" sz="1500" dirty="0" smtClean="0">
                <a:latin typeface="Helvetica Neue Light" charset="0"/>
                <a:ea typeface="Helvetica Neue Light" charset="0"/>
                <a:cs typeface="Helvetica Neue Light" charset="0"/>
              </a:rPr>
              <a:t>neurons. Artificial neurons learn by recognizing patterns in data.</a:t>
            </a:r>
            <a:endParaRPr lang="en-US" sz="1500" dirty="0">
              <a:latin typeface="Helvetica Neue Light" charset="0"/>
              <a:ea typeface="Helvetica Neue Light" charset="0"/>
              <a:cs typeface="Helvetica Neue Light" charset="0"/>
            </a:endParaRPr>
          </a:p>
        </p:txBody>
      </p:sp>
      <p:sp>
        <p:nvSpPr>
          <p:cNvPr id="8" name="TextBox 7"/>
          <p:cNvSpPr txBox="1"/>
          <p:nvPr/>
        </p:nvSpPr>
        <p:spPr>
          <a:xfrm>
            <a:off x="4956846" y="1586973"/>
            <a:ext cx="4047454" cy="1308050"/>
          </a:xfrm>
          <a:prstGeom prst="rect">
            <a:avLst/>
          </a:prstGeom>
          <a:noFill/>
        </p:spPr>
        <p:txBody>
          <a:bodyPr wrap="square" rtlCol="0">
            <a:spAutoFit/>
          </a:bodyPr>
          <a:lstStyle/>
          <a:p>
            <a:r>
              <a:rPr lang="en-US" sz="1800" dirty="0">
                <a:latin typeface="Helvetica Neue" charset="0"/>
                <a:ea typeface="Helvetica Neue" charset="0"/>
                <a:cs typeface="Helvetica Neue" charset="0"/>
              </a:rPr>
              <a:t>A human brain has:</a:t>
            </a:r>
          </a:p>
          <a:p>
            <a:pPr marL="214313" indent="-214313">
              <a:buFont typeface="Arial" charset="0"/>
              <a:buChar char="•"/>
            </a:pPr>
            <a:r>
              <a:rPr lang="en-US" sz="1500" dirty="0">
                <a:latin typeface="Helvetica Neue Thin" charset="0"/>
                <a:ea typeface="Helvetica Neue Thin" charset="0"/>
                <a:cs typeface="Helvetica Neue Thin" charset="0"/>
              </a:rPr>
              <a:t>200 billion neurons</a:t>
            </a:r>
          </a:p>
          <a:p>
            <a:pPr marL="214313" indent="-214313">
              <a:buFont typeface="Arial" charset="0"/>
              <a:buChar char="•"/>
            </a:pPr>
            <a:r>
              <a:rPr lang="en-US" sz="1500" dirty="0">
                <a:latin typeface="Helvetica Neue Thin" charset="0"/>
                <a:ea typeface="Helvetica Neue Thin" charset="0"/>
                <a:cs typeface="Helvetica Neue Thin" charset="0"/>
              </a:rPr>
              <a:t>32 trillion connections between </a:t>
            </a:r>
            <a:r>
              <a:rPr lang="en-US" sz="1500" dirty="0" smtClean="0">
                <a:latin typeface="Helvetica Neue Thin" charset="0"/>
                <a:ea typeface="Helvetica Neue Thin" charset="0"/>
                <a:cs typeface="Helvetica Neue Thin" charset="0"/>
              </a:rPr>
              <a:t>them</a:t>
            </a:r>
            <a:endParaRPr lang="en-US" sz="1500" dirty="0">
              <a:latin typeface="Helvetica Neue Light" charset="0"/>
              <a:ea typeface="Helvetica Neue Light" charset="0"/>
              <a:cs typeface="Helvetica Neue Light" charset="0"/>
            </a:endParaRPr>
          </a:p>
          <a:p>
            <a:pPr marL="285750" indent="-285750">
              <a:buFont typeface="ZapfDingbatsITC" charset="0"/>
              <a:buChar char="➡"/>
            </a:pPr>
            <a:r>
              <a:rPr lang="en-US" sz="1600" dirty="0" smtClean="0">
                <a:solidFill>
                  <a:schemeClr val="accent2"/>
                </a:solidFill>
                <a:latin typeface="Helvetica Neue Light" charset="0"/>
                <a:ea typeface="Helvetica Neue Light" charset="0"/>
                <a:cs typeface="Helvetica Neue Light" charset="0"/>
              </a:rPr>
              <a:t>Artificial neural networks have far fewer</a:t>
            </a:r>
            <a:endParaRPr lang="en-US" sz="1600" dirty="0">
              <a:solidFill>
                <a:schemeClr val="accent2"/>
              </a:solidFill>
              <a:latin typeface="Helvetica Neue Light" charset="0"/>
              <a:ea typeface="Helvetica Neue Light" charset="0"/>
              <a:cs typeface="Helvetica Neue Light" charset="0"/>
            </a:endParaRPr>
          </a:p>
          <a:p>
            <a:pPr marL="214313" indent="-214313">
              <a:buFont typeface="Arial" charset="0"/>
              <a:buChar char="•"/>
            </a:pPr>
            <a:endParaRPr lang="en-US" sz="15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527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778063"/>
            <a:ext cx="9144000" cy="1759133"/>
          </a:xfrm>
          <a:prstGeom prst="rect">
            <a:avLst/>
          </a:prstGeom>
          <a:solidFill>
            <a:schemeClr val="accent2"/>
          </a:solidFill>
        </p:spPr>
        <p:txBody>
          <a:bodyPr wrap="square" lIns="0" tIns="0" rIns="0" bIns="0" rtlCol="0" anchor="ctr">
            <a:noAutofit/>
          </a:bodyPr>
          <a:lstStyle/>
          <a:p>
            <a:pPr algn="ctr"/>
            <a:r>
              <a:rPr lang="en-US" sz="2400" dirty="0">
                <a:solidFill>
                  <a:schemeClr val="bg2"/>
                </a:solidFill>
                <a:latin typeface="Helvetica Neue" charset="0"/>
                <a:ea typeface="Helvetica Neue" charset="0"/>
                <a:cs typeface="Helvetica Neue" charset="0"/>
              </a:rPr>
              <a:t>Deep learning</a:t>
            </a:r>
            <a:r>
              <a:rPr lang="en-US" sz="2400" dirty="0">
                <a:solidFill>
                  <a:schemeClr val="bg2"/>
                </a:solidFill>
                <a:latin typeface="Helvetica Neue Thin" charset="0"/>
                <a:ea typeface="Helvetica Neue Thin" charset="0"/>
                <a:cs typeface="Helvetica Neue Thin" charset="0"/>
              </a:rPr>
              <a:t> is neural network design</a:t>
            </a:r>
          </a:p>
        </p:txBody>
      </p:sp>
      <p:sp>
        <p:nvSpPr>
          <p:cNvPr id="3" name="Rectangle 2"/>
          <p:cNvSpPr/>
          <p:nvPr/>
        </p:nvSpPr>
        <p:spPr>
          <a:xfrm>
            <a:off x="0" y="-516"/>
            <a:ext cx="9144000" cy="1786014"/>
          </a:xfrm>
          <a:prstGeom prst="rect">
            <a:avLst/>
          </a:prstGeom>
          <a:solidFill>
            <a:schemeClr val="tx1"/>
          </a:solidFill>
        </p:spPr>
        <p:txBody>
          <a:bodyPr wrap="square" lIns="0" tIns="0" rIns="0" bIns="0" rtlCol="0" anchor="ctr">
            <a:noAutofit/>
          </a:bodyPr>
          <a:lstStyle/>
          <a:p>
            <a:pPr algn="ctr"/>
            <a:r>
              <a:rPr lang="en-US" sz="2400" dirty="0">
                <a:solidFill>
                  <a:schemeClr val="bg2"/>
                </a:solidFill>
                <a:latin typeface="Helvetica Neue" charset="0"/>
                <a:ea typeface="Helvetica Neue" charset="0"/>
                <a:cs typeface="Helvetica Neue" charset="0"/>
              </a:rPr>
              <a:t>Machine Learning</a:t>
            </a:r>
            <a:r>
              <a:rPr lang="en-US" sz="2400" dirty="0">
                <a:solidFill>
                  <a:schemeClr val="bg2"/>
                </a:solidFill>
                <a:latin typeface="Helvetica Neue Thin" charset="0"/>
                <a:ea typeface="Helvetica Neue Thin" charset="0"/>
                <a:cs typeface="Helvetica Neue Thin" charset="0"/>
              </a:rPr>
              <a:t> is algorithm selection</a:t>
            </a:r>
          </a:p>
        </p:txBody>
      </p:sp>
      <p:sp>
        <p:nvSpPr>
          <p:cNvPr id="5" name="Rectangle 4"/>
          <p:cNvSpPr/>
          <p:nvPr/>
        </p:nvSpPr>
        <p:spPr>
          <a:xfrm>
            <a:off x="0" y="3384367"/>
            <a:ext cx="9144000" cy="1759133"/>
          </a:xfrm>
          <a:prstGeom prst="rect">
            <a:avLst/>
          </a:prstGeom>
          <a:solidFill>
            <a:schemeClr val="bg1"/>
          </a:solidFill>
        </p:spPr>
        <p:txBody>
          <a:bodyPr wrap="square" lIns="0" tIns="0" rIns="0" bIns="0" rtlCol="0" anchor="ctr">
            <a:noAutofit/>
          </a:bodyPr>
          <a:lstStyle/>
          <a:p>
            <a:pPr algn="ctr"/>
            <a:r>
              <a:rPr lang="en-US" sz="2400" dirty="0">
                <a:solidFill>
                  <a:schemeClr val="bg2"/>
                </a:solidFill>
                <a:latin typeface="Helvetica Neue Medium" charset="0"/>
                <a:ea typeface="Helvetica Neue Medium" charset="0"/>
                <a:cs typeface="Helvetica Neue Medium" charset="0"/>
              </a:rPr>
              <a:t>AI</a:t>
            </a:r>
            <a:r>
              <a:rPr lang="en-US" sz="2400" dirty="0">
                <a:solidFill>
                  <a:schemeClr val="bg2"/>
                </a:solidFill>
                <a:latin typeface="Helvetica Neue Thin" charset="0"/>
                <a:ea typeface="Helvetica Neue Thin" charset="0"/>
                <a:cs typeface="Helvetica Neue Thin" charset="0"/>
              </a:rPr>
              <a:t> is systems architecture </a:t>
            </a:r>
          </a:p>
        </p:txBody>
      </p:sp>
    </p:spTree>
    <p:extLst>
      <p:ext uri="{BB962C8B-B14F-4D97-AF65-F5344CB8AC3E}">
        <p14:creationId xmlns:p14="http://schemas.microsoft.com/office/powerpoint/2010/main" val="215802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0429" y="566057"/>
            <a:ext cx="2906942" cy="4577444"/>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6" name="Rectangle 25"/>
          <p:cNvSpPr/>
          <p:nvPr/>
        </p:nvSpPr>
        <p:spPr>
          <a:xfrm>
            <a:off x="2947886" y="566057"/>
            <a:ext cx="3169885" cy="4577444"/>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7" name="Rectangle 26"/>
          <p:cNvSpPr/>
          <p:nvPr/>
        </p:nvSpPr>
        <p:spPr>
          <a:xfrm>
            <a:off x="6145819" y="566057"/>
            <a:ext cx="2998182" cy="4577444"/>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p:cNvSpPr/>
          <p:nvPr/>
        </p:nvSpPr>
        <p:spPr>
          <a:xfrm>
            <a:off x="4532242" y="0"/>
            <a:ext cx="4611757" cy="5143500"/>
          </a:xfrm>
          <a:prstGeom prst="rect">
            <a:avLst/>
          </a:prstGeom>
        </p:spPr>
        <p:txBody>
          <a:bodyPr wrap="square" lIns="365760" tIns="0" rIns="365760" bIns="0" rtlCol="0" anchor="ctr">
            <a:noAutofit/>
          </a:bodyPr>
          <a:lstStyle/>
          <a:p>
            <a:pPr algn="ctr"/>
            <a:endParaRPr lang="en-US" sz="1200" dirty="0" err="1">
              <a:solidFill>
                <a:srgbClr val="FFFFFF"/>
              </a:solidFill>
              <a:latin typeface="Arial"/>
              <a:cs typeface="Arial"/>
            </a:endParaRPr>
          </a:p>
        </p:txBody>
      </p:sp>
      <p:grpSp>
        <p:nvGrpSpPr>
          <p:cNvPr id="28" name="Group 27"/>
          <p:cNvGrpSpPr/>
          <p:nvPr/>
        </p:nvGrpSpPr>
        <p:grpSpPr>
          <a:xfrm>
            <a:off x="1224399" y="2783811"/>
            <a:ext cx="510991" cy="898898"/>
            <a:chOff x="3926994" y="5717968"/>
            <a:chExt cx="914400" cy="1585761"/>
          </a:xfrm>
          <a:solidFill>
            <a:schemeClr val="bg2"/>
          </a:solidFill>
          <a:effectLst/>
        </p:grpSpPr>
        <p:sp>
          <p:nvSpPr>
            <p:cNvPr id="29" name="Block Arc 28"/>
            <p:cNvSpPr/>
            <p:nvPr/>
          </p:nvSpPr>
          <p:spPr>
            <a:xfrm>
              <a:off x="3926994" y="6389329"/>
              <a:ext cx="914400" cy="914400"/>
            </a:xfrm>
            <a:prstGeom prst="blockArc">
              <a:avLst>
                <a:gd name="adj1" fmla="val 10802347"/>
                <a:gd name="adj2" fmla="val 0"/>
                <a:gd name="adj3" fmla="val 14611"/>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30" name="Donut 29"/>
            <p:cNvSpPr/>
            <p:nvPr/>
          </p:nvSpPr>
          <p:spPr>
            <a:xfrm>
              <a:off x="4096063" y="5717968"/>
              <a:ext cx="576263" cy="583571"/>
            </a:xfrm>
            <a:prstGeom prst="donut">
              <a:avLst>
                <a:gd name="adj" fmla="val 1267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sp>
        <p:nvSpPr>
          <p:cNvPr id="34" name="TextBox 33"/>
          <p:cNvSpPr txBox="1"/>
          <p:nvPr/>
        </p:nvSpPr>
        <p:spPr bwMode="auto">
          <a:xfrm>
            <a:off x="665694" y="3551056"/>
            <a:ext cx="1421827"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600" kern="0" dirty="0">
                <a:solidFill>
                  <a:schemeClr val="bg2"/>
                </a:solidFill>
                <a:latin typeface="IBM Plex Sans Light" charset="0"/>
                <a:ea typeface="IBM Plex Sans Light" charset="0"/>
                <a:cs typeface="IBM Plex Sans Light" charset="0"/>
              </a:rPr>
              <a:t>Application </a:t>
            </a:r>
            <a:br>
              <a:rPr lang="en-US" sz="1600" kern="0" dirty="0">
                <a:solidFill>
                  <a:schemeClr val="bg2"/>
                </a:solidFill>
                <a:latin typeface="IBM Plex Sans Light" charset="0"/>
                <a:ea typeface="IBM Plex Sans Light" charset="0"/>
                <a:cs typeface="IBM Plex Sans Light" charset="0"/>
              </a:rPr>
            </a:br>
            <a:r>
              <a:rPr lang="en-US" sz="1600" kern="0" dirty="0">
                <a:solidFill>
                  <a:schemeClr val="bg2"/>
                </a:solidFill>
                <a:latin typeface="IBM Plex Sans Light" charset="0"/>
                <a:ea typeface="IBM Plex Sans Light" charset="0"/>
                <a:cs typeface="IBM Plex Sans Light" charset="0"/>
              </a:rPr>
              <a:t>Developer</a:t>
            </a:r>
          </a:p>
        </p:txBody>
      </p:sp>
      <p:sp>
        <p:nvSpPr>
          <p:cNvPr id="43" name="TextBox 42"/>
          <p:cNvSpPr txBox="1"/>
          <p:nvPr/>
        </p:nvSpPr>
        <p:spPr bwMode="auto">
          <a:xfrm>
            <a:off x="889727" y="1157480"/>
            <a:ext cx="1421827"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800" kern="0" dirty="0">
                <a:solidFill>
                  <a:schemeClr val="bg2"/>
                </a:solidFill>
                <a:latin typeface="Helvetica Neue Medium" charset="0"/>
                <a:ea typeface="Helvetica Neue Medium" charset="0"/>
                <a:cs typeface="Helvetica Neue Medium" charset="0"/>
              </a:rPr>
              <a:t>p</a:t>
            </a:r>
            <a:r>
              <a:rPr lang="en-US" sz="1800" kern="0" dirty="0" smtClean="0">
                <a:solidFill>
                  <a:schemeClr val="bg2"/>
                </a:solidFill>
                <a:latin typeface="Helvetica Neue Medium" charset="0"/>
                <a:ea typeface="Helvetica Neue Medium" charset="0"/>
                <a:cs typeface="Helvetica Neue Medium" charset="0"/>
              </a:rPr>
              <a:t>re-trained</a:t>
            </a:r>
          </a:p>
          <a:p>
            <a:pPr algn="ctr" defTabSz="514350" fontAlgn="auto">
              <a:spcBef>
                <a:spcPts val="0"/>
              </a:spcBef>
              <a:spcAft>
                <a:spcPts val="0"/>
              </a:spcAft>
              <a:buSzPct val="75000"/>
              <a:defRPr/>
            </a:pPr>
            <a:r>
              <a:rPr lang="en-US" sz="1800" kern="0" dirty="0" smtClean="0">
                <a:solidFill>
                  <a:schemeClr val="bg2"/>
                </a:solidFill>
                <a:latin typeface="Helvetica Neue Medium" charset="0"/>
                <a:ea typeface="Helvetica Neue Medium" charset="0"/>
                <a:cs typeface="Helvetica Neue Medium" charset="0"/>
              </a:rPr>
              <a:t>neural network</a:t>
            </a:r>
            <a:endParaRPr lang="en-US" sz="1800" kern="0" dirty="0">
              <a:solidFill>
                <a:schemeClr val="bg2"/>
              </a:solidFill>
              <a:latin typeface="Helvetica Neue Medium" charset="0"/>
              <a:ea typeface="Helvetica Neue Medium" charset="0"/>
              <a:cs typeface="Helvetica Neue Medium" charset="0"/>
            </a:endParaRPr>
          </a:p>
        </p:txBody>
      </p:sp>
      <p:sp>
        <p:nvSpPr>
          <p:cNvPr id="48" name="TextBox 47"/>
          <p:cNvSpPr txBox="1"/>
          <p:nvPr/>
        </p:nvSpPr>
        <p:spPr bwMode="auto">
          <a:xfrm>
            <a:off x="3305275" y="3551056"/>
            <a:ext cx="1226966"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SME</a:t>
            </a:r>
            <a:endParaRPr lang="en-US" sz="1600" kern="0" dirty="0">
              <a:solidFill>
                <a:schemeClr val="bg2"/>
              </a:solidFill>
              <a:latin typeface="IBM Plex Sans Light" charset="0"/>
              <a:ea typeface="IBM Plex Sans Light" charset="0"/>
              <a:cs typeface="IBM Plex Sans Light" charset="0"/>
            </a:endParaRPr>
          </a:p>
        </p:txBody>
      </p:sp>
      <p:sp>
        <p:nvSpPr>
          <p:cNvPr id="50" name="TextBox 49"/>
          <p:cNvSpPr txBox="1"/>
          <p:nvPr/>
        </p:nvSpPr>
        <p:spPr bwMode="auto">
          <a:xfrm>
            <a:off x="3874640" y="1157480"/>
            <a:ext cx="1421827"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800" kern="0" dirty="0" smtClean="0">
                <a:solidFill>
                  <a:schemeClr val="bg2"/>
                </a:solidFill>
                <a:latin typeface="Helvetica Neue Medium" charset="0"/>
                <a:ea typeface="Helvetica Neue Medium" charset="0"/>
                <a:cs typeface="Helvetica Neue Medium" charset="0"/>
              </a:rPr>
              <a:t>transfer learning</a:t>
            </a:r>
            <a:endParaRPr lang="en-US" sz="1800" kern="0" dirty="0">
              <a:solidFill>
                <a:schemeClr val="bg2"/>
              </a:solidFill>
              <a:latin typeface="Helvetica Neue Medium" charset="0"/>
              <a:ea typeface="Helvetica Neue Medium" charset="0"/>
              <a:cs typeface="Helvetica Neue Medium" charset="0"/>
            </a:endParaRPr>
          </a:p>
        </p:txBody>
      </p:sp>
      <p:sp>
        <p:nvSpPr>
          <p:cNvPr id="55" name="TextBox 54"/>
          <p:cNvSpPr txBox="1"/>
          <p:nvPr/>
        </p:nvSpPr>
        <p:spPr bwMode="auto">
          <a:xfrm>
            <a:off x="6894053" y="3551056"/>
            <a:ext cx="1421827"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data scientist</a:t>
            </a:r>
            <a:endParaRPr lang="en-US" sz="1600" kern="0" dirty="0">
              <a:solidFill>
                <a:schemeClr val="bg2"/>
              </a:solidFill>
              <a:latin typeface="IBM Plex Sans Light" charset="0"/>
              <a:ea typeface="IBM Plex Sans Light" charset="0"/>
              <a:cs typeface="IBM Plex Sans Light" charset="0"/>
            </a:endParaRPr>
          </a:p>
        </p:txBody>
      </p:sp>
      <p:sp>
        <p:nvSpPr>
          <p:cNvPr id="57" name="TextBox 56"/>
          <p:cNvSpPr txBox="1"/>
          <p:nvPr/>
        </p:nvSpPr>
        <p:spPr bwMode="auto">
          <a:xfrm>
            <a:off x="6807876" y="1157480"/>
            <a:ext cx="1722334"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800" kern="0" dirty="0" smtClean="0">
                <a:solidFill>
                  <a:schemeClr val="bg2"/>
                </a:solidFill>
                <a:latin typeface="Helvetica Neue Medium" charset="0"/>
                <a:ea typeface="Helvetica Neue Medium" charset="0"/>
                <a:cs typeface="Helvetica Neue Medium" charset="0"/>
              </a:rPr>
              <a:t>custom</a:t>
            </a:r>
          </a:p>
          <a:p>
            <a:pPr algn="ctr" defTabSz="514350" fontAlgn="auto">
              <a:spcBef>
                <a:spcPts val="0"/>
              </a:spcBef>
              <a:spcAft>
                <a:spcPts val="0"/>
              </a:spcAft>
              <a:buSzPct val="75000"/>
              <a:defRPr/>
            </a:pPr>
            <a:r>
              <a:rPr lang="en-US" sz="1800" kern="0" dirty="0" smtClean="0">
                <a:solidFill>
                  <a:schemeClr val="bg2"/>
                </a:solidFill>
                <a:latin typeface="Helvetica Neue Medium" charset="0"/>
                <a:ea typeface="Helvetica Neue Medium" charset="0"/>
                <a:cs typeface="Helvetica Neue Medium" charset="0"/>
              </a:rPr>
              <a:t>neural networks</a:t>
            </a:r>
          </a:p>
          <a:p>
            <a:pPr algn="ctr" defTabSz="514350" fontAlgn="auto">
              <a:spcBef>
                <a:spcPts val="0"/>
              </a:spcBef>
              <a:spcAft>
                <a:spcPts val="0"/>
              </a:spcAft>
              <a:buSzPct val="75000"/>
              <a:defRPr/>
            </a:pPr>
            <a:r>
              <a:rPr lang="en-US" sz="1800" kern="0" dirty="0" smtClean="0">
                <a:solidFill>
                  <a:schemeClr val="bg2"/>
                </a:solidFill>
                <a:latin typeface="Helvetica Neue Medium" charset="0"/>
                <a:ea typeface="Helvetica Neue Medium" charset="0"/>
                <a:cs typeface="Helvetica Neue Medium" charset="0"/>
              </a:rPr>
              <a:t>required</a:t>
            </a:r>
            <a:endParaRPr lang="en-US" sz="1800" kern="0" dirty="0">
              <a:solidFill>
                <a:schemeClr val="bg2"/>
              </a:solidFill>
              <a:latin typeface="Helvetica Neue Medium" charset="0"/>
              <a:ea typeface="Helvetica Neue Medium" charset="0"/>
              <a:cs typeface="Helvetica Neue Medium" charset="0"/>
            </a:endParaRPr>
          </a:p>
        </p:txBody>
      </p:sp>
      <p:sp>
        <p:nvSpPr>
          <p:cNvPr id="59" name="Can 58"/>
          <p:cNvSpPr/>
          <p:nvPr/>
        </p:nvSpPr>
        <p:spPr>
          <a:xfrm>
            <a:off x="5055200" y="2859797"/>
            <a:ext cx="471934" cy="638067"/>
          </a:xfrm>
          <a:prstGeom prst="can">
            <a:avLst/>
          </a:prstGeom>
          <a:solidFill>
            <a:schemeClr val="bg2"/>
          </a:solidFill>
          <a:ln w="19050">
            <a:solidFill>
              <a:schemeClr val="accent3"/>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0" name="TextBox 59"/>
          <p:cNvSpPr txBox="1"/>
          <p:nvPr/>
        </p:nvSpPr>
        <p:spPr bwMode="auto">
          <a:xfrm>
            <a:off x="4501727" y="3551056"/>
            <a:ext cx="1421827"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600" kern="0">
                <a:solidFill>
                  <a:schemeClr val="bg2"/>
                </a:solidFill>
                <a:latin typeface="IBM Plex Sans Light" charset="0"/>
                <a:ea typeface="IBM Plex Sans Light" charset="0"/>
                <a:cs typeface="IBM Plex Sans Light" charset="0"/>
              </a:rPr>
              <a:t>d</a:t>
            </a:r>
            <a:r>
              <a:rPr lang="en-US" sz="1600" kern="0" smtClean="0">
                <a:solidFill>
                  <a:schemeClr val="bg2"/>
                </a:solidFill>
                <a:latin typeface="IBM Plex Sans Light" charset="0"/>
                <a:ea typeface="IBM Plex Sans Light" charset="0"/>
                <a:cs typeface="IBM Plex Sans Light" charset="0"/>
              </a:rPr>
              <a:t>omain</a:t>
            </a:r>
          </a:p>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data</a:t>
            </a:r>
            <a:endParaRPr lang="en-US" sz="1600" kern="0" dirty="0">
              <a:solidFill>
                <a:schemeClr val="bg2"/>
              </a:solidFill>
              <a:latin typeface="IBM Plex Sans Light" charset="0"/>
              <a:ea typeface="IBM Plex Sans Light" charset="0"/>
              <a:cs typeface="IBM Plex Sans Light" charset="0"/>
            </a:endParaRPr>
          </a:p>
        </p:txBody>
      </p:sp>
      <p:sp>
        <p:nvSpPr>
          <p:cNvPr id="61" name="TextBox 60"/>
          <p:cNvSpPr txBox="1"/>
          <p:nvPr/>
        </p:nvSpPr>
        <p:spPr bwMode="auto">
          <a:xfrm>
            <a:off x="4299732" y="2921099"/>
            <a:ext cx="693631" cy="515462"/>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800" kern="0" dirty="0" smtClean="0">
                <a:solidFill>
                  <a:schemeClr val="bg2"/>
                </a:solidFill>
                <a:latin typeface="IBM Plex Sans Light" charset="0"/>
                <a:ea typeface="IBM Plex Sans Light" charset="0"/>
                <a:cs typeface="IBM Plex Sans Light" charset="0"/>
              </a:rPr>
              <a:t>+</a:t>
            </a:r>
            <a:endParaRPr lang="en-US" sz="1800" kern="0" dirty="0">
              <a:solidFill>
                <a:schemeClr val="bg2"/>
              </a:solidFill>
              <a:latin typeface="IBM Plex Sans Light" charset="0"/>
              <a:ea typeface="IBM Plex Sans Light" charset="0"/>
              <a:cs typeface="IBM Plex Sans Light" charset="0"/>
            </a:endParaRPr>
          </a:p>
        </p:txBody>
      </p:sp>
      <p:sp>
        <p:nvSpPr>
          <p:cNvPr id="31" name="Title 4"/>
          <p:cNvSpPr>
            <a:spLocks noGrp="1"/>
          </p:cNvSpPr>
          <p:nvPr>
            <p:ph type="title"/>
          </p:nvPr>
        </p:nvSpPr>
        <p:spPr>
          <a:xfrm>
            <a:off x="0" y="-32657"/>
            <a:ext cx="9144000" cy="645292"/>
          </a:xfrm>
        </p:spPr>
        <p:txBody>
          <a:bodyPr lIns="91440" rIns="91440" bIns="0" anchor="ctr"/>
          <a:lstStyle/>
          <a:p>
            <a:pPr algn="ctr"/>
            <a:r>
              <a:rPr lang="en-US" sz="2400" b="0" dirty="0" smtClean="0">
                <a:latin typeface="Helvetica Neue" charset="0"/>
                <a:ea typeface="Helvetica Neue" charset="0"/>
                <a:cs typeface="Helvetica Neue" charset="0"/>
              </a:rPr>
              <a:t>Most AI solutions require neural networks that don’t yet exist</a:t>
            </a:r>
            <a:endParaRPr lang="en-US" sz="2400" b="0" dirty="0">
              <a:latin typeface="Helvetica Neue" charset="0"/>
              <a:ea typeface="Helvetica Neue" charset="0"/>
              <a:cs typeface="Helvetica Neue" charset="0"/>
            </a:endParaRPr>
          </a:p>
        </p:txBody>
      </p:sp>
      <p:grpSp>
        <p:nvGrpSpPr>
          <p:cNvPr id="32" name="Group 31"/>
          <p:cNvGrpSpPr/>
          <p:nvPr/>
        </p:nvGrpSpPr>
        <p:grpSpPr>
          <a:xfrm>
            <a:off x="3719949" y="2783811"/>
            <a:ext cx="510991" cy="898898"/>
            <a:chOff x="3926994" y="5717968"/>
            <a:chExt cx="914400" cy="1585761"/>
          </a:xfrm>
          <a:solidFill>
            <a:schemeClr val="bg2"/>
          </a:solidFill>
          <a:effectLst/>
        </p:grpSpPr>
        <p:sp>
          <p:nvSpPr>
            <p:cNvPr id="33" name="Block Arc 32"/>
            <p:cNvSpPr/>
            <p:nvPr/>
          </p:nvSpPr>
          <p:spPr>
            <a:xfrm>
              <a:off x="3926994" y="6389329"/>
              <a:ext cx="914400" cy="914400"/>
            </a:xfrm>
            <a:prstGeom prst="blockArc">
              <a:avLst>
                <a:gd name="adj1" fmla="val 10802347"/>
                <a:gd name="adj2" fmla="val 0"/>
                <a:gd name="adj3" fmla="val 14611"/>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35" name="Donut 34"/>
            <p:cNvSpPr/>
            <p:nvPr/>
          </p:nvSpPr>
          <p:spPr>
            <a:xfrm>
              <a:off x="4096063" y="5717968"/>
              <a:ext cx="576263" cy="583571"/>
            </a:xfrm>
            <a:prstGeom prst="donut">
              <a:avLst>
                <a:gd name="adj" fmla="val 1267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grpSp>
        <p:nvGrpSpPr>
          <p:cNvPr id="36" name="Group 35"/>
          <p:cNvGrpSpPr/>
          <p:nvPr/>
        </p:nvGrpSpPr>
        <p:grpSpPr>
          <a:xfrm>
            <a:off x="7348974" y="2783811"/>
            <a:ext cx="510991" cy="898898"/>
            <a:chOff x="3926994" y="5717968"/>
            <a:chExt cx="914400" cy="1585761"/>
          </a:xfrm>
          <a:solidFill>
            <a:schemeClr val="bg2"/>
          </a:solidFill>
          <a:effectLst/>
        </p:grpSpPr>
        <p:sp>
          <p:nvSpPr>
            <p:cNvPr id="37" name="Block Arc 36"/>
            <p:cNvSpPr/>
            <p:nvPr/>
          </p:nvSpPr>
          <p:spPr>
            <a:xfrm>
              <a:off x="3926994" y="6389329"/>
              <a:ext cx="914400" cy="914400"/>
            </a:xfrm>
            <a:prstGeom prst="blockArc">
              <a:avLst>
                <a:gd name="adj1" fmla="val 10802347"/>
                <a:gd name="adj2" fmla="val 0"/>
                <a:gd name="adj3" fmla="val 14611"/>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38" name="Donut 37"/>
            <p:cNvSpPr/>
            <p:nvPr/>
          </p:nvSpPr>
          <p:spPr>
            <a:xfrm>
              <a:off x="4096063" y="5717968"/>
              <a:ext cx="576263" cy="583571"/>
            </a:xfrm>
            <a:prstGeom prst="donut">
              <a:avLst>
                <a:gd name="adj" fmla="val 1267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spTree>
    <p:extLst>
      <p:ext uri="{BB962C8B-B14F-4D97-AF65-F5344CB8AC3E}">
        <p14:creationId xmlns:p14="http://schemas.microsoft.com/office/powerpoint/2010/main" val="160423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205305" y="566057"/>
            <a:ext cx="3308346" cy="2972273"/>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7" name="Rectangle 26"/>
          <p:cNvSpPr/>
          <p:nvPr/>
        </p:nvSpPr>
        <p:spPr>
          <a:xfrm>
            <a:off x="5546035" y="566057"/>
            <a:ext cx="3597966" cy="2972273"/>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 name="Rectangle 24"/>
          <p:cNvSpPr/>
          <p:nvPr/>
        </p:nvSpPr>
        <p:spPr>
          <a:xfrm>
            <a:off x="-11343" y="566057"/>
            <a:ext cx="2192552" cy="3043417"/>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p:cNvSpPr/>
          <p:nvPr/>
        </p:nvSpPr>
        <p:spPr>
          <a:xfrm>
            <a:off x="4532242" y="0"/>
            <a:ext cx="4611757" cy="5143500"/>
          </a:xfrm>
          <a:prstGeom prst="rect">
            <a:avLst/>
          </a:prstGeom>
        </p:spPr>
        <p:txBody>
          <a:bodyPr wrap="square" lIns="365760" tIns="0" rIns="365760" bIns="0" rtlCol="0" anchor="ctr">
            <a:noAutofit/>
          </a:bodyPr>
          <a:lstStyle/>
          <a:p>
            <a:pPr algn="ctr"/>
            <a:endParaRPr lang="en-US" sz="1200" dirty="0" err="1">
              <a:solidFill>
                <a:srgbClr val="FFFFFF"/>
              </a:solidFill>
              <a:latin typeface="Arial"/>
              <a:cs typeface="Arial"/>
            </a:endParaRPr>
          </a:p>
        </p:txBody>
      </p:sp>
      <p:sp>
        <p:nvSpPr>
          <p:cNvPr id="43" name="TextBox 42"/>
          <p:cNvSpPr txBox="1"/>
          <p:nvPr/>
        </p:nvSpPr>
        <p:spPr bwMode="auto">
          <a:xfrm>
            <a:off x="193185" y="1548194"/>
            <a:ext cx="1304203" cy="646331"/>
          </a:xfrm>
          <a:prstGeom prst="rect">
            <a:avLst/>
          </a:prstGeom>
          <a:noFill/>
        </p:spPr>
        <p:txBody>
          <a:bodyPr wrap="none" rIns="0" anchor="ctr" anchorCtr="0">
            <a:spAutoFit/>
          </a:bodyPr>
          <a:lstStyle/>
          <a:p>
            <a:pPr algn="r" defTabSz="514350" fontAlgn="auto">
              <a:spcBef>
                <a:spcPts val="0"/>
              </a:spcBef>
              <a:spcAft>
                <a:spcPts val="0"/>
              </a:spcAft>
              <a:buSzPct val="75000"/>
              <a:defRPr/>
            </a:pPr>
            <a:r>
              <a:rPr lang="en-US" sz="1800" kern="0" dirty="0" smtClean="0">
                <a:solidFill>
                  <a:schemeClr val="bg2"/>
                </a:solidFill>
                <a:latin typeface="Helvetica Neue" charset="0"/>
                <a:ea typeface="Helvetica Neue" charset="0"/>
                <a:cs typeface="Helvetica Neue" charset="0"/>
              </a:rPr>
              <a:t>Pre-Trained</a:t>
            </a:r>
          </a:p>
          <a:p>
            <a:pPr algn="r" defTabSz="514350" fontAlgn="auto">
              <a:spcBef>
                <a:spcPts val="0"/>
              </a:spcBef>
              <a:spcAft>
                <a:spcPts val="0"/>
              </a:spcAft>
              <a:buSzPct val="75000"/>
              <a:defRPr/>
            </a:pPr>
            <a:r>
              <a:rPr lang="en-US" sz="1800" kern="0" dirty="0" smtClean="0">
                <a:solidFill>
                  <a:schemeClr val="bg2"/>
                </a:solidFill>
                <a:latin typeface="Helvetica Neue" charset="0"/>
                <a:ea typeface="Helvetica Neue" charset="0"/>
                <a:cs typeface="Helvetica Neue" charset="0"/>
              </a:rPr>
              <a:t>Model</a:t>
            </a:r>
            <a:endParaRPr lang="en-US" sz="1800" kern="0" dirty="0">
              <a:solidFill>
                <a:schemeClr val="bg2"/>
              </a:solidFill>
              <a:latin typeface="Helvetica Neue" charset="0"/>
              <a:ea typeface="Helvetica Neue" charset="0"/>
              <a:cs typeface="Helvetica Neue" charset="0"/>
            </a:endParaRPr>
          </a:p>
        </p:txBody>
      </p:sp>
      <p:grpSp>
        <p:nvGrpSpPr>
          <p:cNvPr id="45" name="Group 44"/>
          <p:cNvGrpSpPr/>
          <p:nvPr/>
        </p:nvGrpSpPr>
        <p:grpSpPr>
          <a:xfrm>
            <a:off x="3087832" y="907638"/>
            <a:ext cx="510991" cy="898898"/>
            <a:chOff x="3926994" y="5717968"/>
            <a:chExt cx="914400" cy="1585761"/>
          </a:xfrm>
          <a:solidFill>
            <a:schemeClr val="bg2"/>
          </a:solidFill>
          <a:effectLst/>
        </p:grpSpPr>
        <p:sp>
          <p:nvSpPr>
            <p:cNvPr id="46" name="Block Arc 45"/>
            <p:cNvSpPr/>
            <p:nvPr/>
          </p:nvSpPr>
          <p:spPr>
            <a:xfrm>
              <a:off x="3926994" y="6389329"/>
              <a:ext cx="914400" cy="914400"/>
            </a:xfrm>
            <a:prstGeom prst="blockArc">
              <a:avLst>
                <a:gd name="adj1" fmla="val 10802347"/>
                <a:gd name="adj2" fmla="val 0"/>
                <a:gd name="adj3" fmla="val 14611"/>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47" name="Donut 46"/>
            <p:cNvSpPr/>
            <p:nvPr/>
          </p:nvSpPr>
          <p:spPr>
            <a:xfrm>
              <a:off x="4096063" y="5717968"/>
              <a:ext cx="576263" cy="583571"/>
            </a:xfrm>
            <a:prstGeom prst="donut">
              <a:avLst>
                <a:gd name="adj" fmla="val 12674"/>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sp>
        <p:nvSpPr>
          <p:cNvPr id="50" name="TextBox 49"/>
          <p:cNvSpPr txBox="1"/>
          <p:nvPr/>
        </p:nvSpPr>
        <p:spPr bwMode="auto">
          <a:xfrm>
            <a:off x="3370708" y="2665720"/>
            <a:ext cx="2541641" cy="646331"/>
          </a:xfrm>
          <a:prstGeom prst="rect">
            <a:avLst/>
          </a:prstGeom>
          <a:noFill/>
        </p:spPr>
        <p:txBody>
          <a:bodyPr wrap="square" rIns="0" anchor="ctr" anchorCtr="0">
            <a:spAutoFit/>
          </a:bodyPr>
          <a:lstStyle/>
          <a:p>
            <a:pPr defTabSz="514350" fontAlgn="auto">
              <a:spcBef>
                <a:spcPts val="0"/>
              </a:spcBef>
              <a:spcAft>
                <a:spcPts val="0"/>
              </a:spcAft>
              <a:buSzPct val="75000"/>
              <a:defRPr/>
            </a:pPr>
            <a:r>
              <a:rPr lang="en-US" sz="1800" kern="0" dirty="0">
                <a:solidFill>
                  <a:schemeClr val="accent4">
                    <a:lumMod val="40000"/>
                    <a:lumOff val="60000"/>
                  </a:schemeClr>
                </a:solidFill>
                <a:latin typeface="Helvetica Neue" charset="0"/>
                <a:ea typeface="Helvetica Neue" charset="0"/>
                <a:cs typeface="Helvetica Neue" charset="0"/>
              </a:rPr>
              <a:t>t</a:t>
            </a:r>
            <a:r>
              <a:rPr lang="en-US" sz="1800" kern="0" dirty="0" smtClean="0">
                <a:solidFill>
                  <a:schemeClr val="accent4">
                    <a:lumMod val="40000"/>
                    <a:lumOff val="60000"/>
                  </a:schemeClr>
                </a:solidFill>
                <a:latin typeface="Helvetica Neue" charset="0"/>
                <a:ea typeface="Helvetica Neue" charset="0"/>
                <a:cs typeface="Helvetica Neue" charset="0"/>
              </a:rPr>
              <a:t>ransfer learning</a:t>
            </a:r>
          </a:p>
          <a:p>
            <a:pPr defTabSz="514350" fontAlgn="auto">
              <a:spcBef>
                <a:spcPts val="0"/>
              </a:spcBef>
              <a:spcAft>
                <a:spcPts val="0"/>
              </a:spcAft>
              <a:buSzPct val="75000"/>
              <a:defRPr/>
            </a:pPr>
            <a:r>
              <a:rPr lang="en-US" sz="1800" kern="0" dirty="0" smtClean="0">
                <a:solidFill>
                  <a:schemeClr val="accent4">
                    <a:lumMod val="40000"/>
                    <a:lumOff val="60000"/>
                  </a:schemeClr>
                </a:solidFill>
                <a:latin typeface="Helvetica Neue" charset="0"/>
                <a:ea typeface="Helvetica Neue" charset="0"/>
                <a:cs typeface="Helvetica Neue" charset="0"/>
              </a:rPr>
              <a:t>model</a:t>
            </a:r>
          </a:p>
        </p:txBody>
      </p:sp>
      <p:sp>
        <p:nvSpPr>
          <p:cNvPr id="55" name="TextBox 54"/>
          <p:cNvSpPr txBox="1"/>
          <p:nvPr/>
        </p:nvSpPr>
        <p:spPr bwMode="auto">
          <a:xfrm>
            <a:off x="7403294" y="1100816"/>
            <a:ext cx="1302600" cy="338554"/>
          </a:xfrm>
          <a:prstGeom prst="rect">
            <a:avLst/>
          </a:prstGeom>
          <a:noFill/>
        </p:spPr>
        <p:txBody>
          <a:bodyPr wrap="none" rIns="0" anchor="ctr" anchorCtr="0">
            <a:spAutoFit/>
          </a:bodyPr>
          <a:lstStyle/>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data scientist</a:t>
            </a:r>
          </a:p>
        </p:txBody>
      </p:sp>
      <p:sp>
        <p:nvSpPr>
          <p:cNvPr id="57" name="TextBox 56"/>
          <p:cNvSpPr txBox="1"/>
          <p:nvPr/>
        </p:nvSpPr>
        <p:spPr bwMode="auto">
          <a:xfrm>
            <a:off x="7202033" y="2139024"/>
            <a:ext cx="1613582" cy="369332"/>
          </a:xfrm>
          <a:prstGeom prst="rect">
            <a:avLst/>
          </a:prstGeom>
          <a:noFill/>
        </p:spPr>
        <p:txBody>
          <a:bodyPr wrap="none" rIns="0" anchor="ctr" anchorCtr="0">
            <a:spAutoFit/>
          </a:bodyPr>
          <a:lstStyle/>
          <a:p>
            <a:pPr algn="ctr" defTabSz="514350" fontAlgn="auto">
              <a:spcBef>
                <a:spcPts val="0"/>
              </a:spcBef>
              <a:spcAft>
                <a:spcPts val="0"/>
              </a:spcAft>
              <a:buSzPct val="75000"/>
              <a:defRPr/>
            </a:pPr>
            <a:r>
              <a:rPr lang="en-US" sz="1800" kern="0" dirty="0" smtClean="0">
                <a:solidFill>
                  <a:schemeClr val="accent2">
                    <a:lumMod val="40000"/>
                    <a:lumOff val="60000"/>
                  </a:schemeClr>
                </a:solidFill>
                <a:latin typeface="Helvetica Neue" charset="0"/>
                <a:ea typeface="Helvetica Neue" charset="0"/>
                <a:cs typeface="Helvetica Neue" charset="0"/>
              </a:rPr>
              <a:t>Custom Model</a:t>
            </a:r>
            <a:endParaRPr lang="en-US" sz="1800" kern="0" dirty="0">
              <a:solidFill>
                <a:schemeClr val="accent2">
                  <a:lumMod val="40000"/>
                  <a:lumOff val="60000"/>
                </a:schemeClr>
              </a:solidFill>
              <a:latin typeface="Helvetica Neue" charset="0"/>
              <a:ea typeface="Helvetica Neue" charset="0"/>
              <a:cs typeface="Helvetica Neue" charset="0"/>
            </a:endParaRPr>
          </a:p>
        </p:txBody>
      </p:sp>
      <p:sp>
        <p:nvSpPr>
          <p:cNvPr id="59" name="Can 58"/>
          <p:cNvSpPr/>
          <p:nvPr/>
        </p:nvSpPr>
        <p:spPr>
          <a:xfrm>
            <a:off x="5317158" y="1948542"/>
            <a:ext cx="471934" cy="638067"/>
          </a:xfrm>
          <a:prstGeom prst="can">
            <a:avLst/>
          </a:prstGeom>
          <a:solidFill>
            <a:schemeClr val="bg2"/>
          </a:solidFill>
          <a:ln w="19050">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0" name="TextBox 59"/>
          <p:cNvSpPr txBox="1"/>
          <p:nvPr/>
        </p:nvSpPr>
        <p:spPr bwMode="auto">
          <a:xfrm>
            <a:off x="5078998" y="1368636"/>
            <a:ext cx="870858" cy="584775"/>
          </a:xfrm>
          <a:prstGeom prst="rect">
            <a:avLst/>
          </a:prstGeom>
          <a:solidFill>
            <a:schemeClr val="tx1"/>
          </a:solidFill>
        </p:spPr>
        <p:txBody>
          <a:bodyPr wrap="square" rIns="0" anchor="ctr" anchorCtr="0">
            <a:spAutoFit/>
          </a:bodyPr>
          <a:lstStyle/>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domain</a:t>
            </a:r>
          </a:p>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data</a:t>
            </a:r>
            <a:endParaRPr lang="en-US" sz="1600" kern="0" dirty="0">
              <a:solidFill>
                <a:schemeClr val="bg2"/>
              </a:solidFill>
              <a:latin typeface="IBM Plex Sans Light" charset="0"/>
              <a:ea typeface="IBM Plex Sans Light" charset="0"/>
              <a:cs typeface="IBM Plex Sans Light" charset="0"/>
            </a:endParaRPr>
          </a:p>
        </p:txBody>
      </p:sp>
      <p:sp>
        <p:nvSpPr>
          <p:cNvPr id="32" name="Rectangle 31"/>
          <p:cNvSpPr/>
          <p:nvPr/>
        </p:nvSpPr>
        <p:spPr>
          <a:xfrm>
            <a:off x="1" y="3571580"/>
            <a:ext cx="9155342" cy="1579604"/>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28" name="Group 27"/>
          <p:cNvGrpSpPr/>
          <p:nvPr/>
        </p:nvGrpSpPr>
        <p:grpSpPr>
          <a:xfrm>
            <a:off x="3847122" y="3986771"/>
            <a:ext cx="425666" cy="748801"/>
            <a:chOff x="3926994" y="5717968"/>
            <a:chExt cx="914400" cy="1585761"/>
          </a:xfrm>
          <a:solidFill>
            <a:schemeClr val="bg2"/>
          </a:solidFill>
          <a:effectLst/>
        </p:grpSpPr>
        <p:sp>
          <p:nvSpPr>
            <p:cNvPr id="29" name="Block Arc 28"/>
            <p:cNvSpPr/>
            <p:nvPr/>
          </p:nvSpPr>
          <p:spPr>
            <a:xfrm>
              <a:off x="3926994" y="6389329"/>
              <a:ext cx="914400" cy="914400"/>
            </a:xfrm>
            <a:prstGeom prst="blockArc">
              <a:avLst>
                <a:gd name="adj1" fmla="val 10802347"/>
                <a:gd name="adj2" fmla="val 0"/>
                <a:gd name="adj3" fmla="val 14611"/>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30" name="Donut 29"/>
            <p:cNvSpPr/>
            <p:nvPr/>
          </p:nvSpPr>
          <p:spPr>
            <a:xfrm>
              <a:off x="4096063" y="5717968"/>
              <a:ext cx="576263" cy="583571"/>
            </a:xfrm>
            <a:prstGeom prst="donut">
              <a:avLst>
                <a:gd name="adj" fmla="val 1267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sp>
        <p:nvSpPr>
          <p:cNvPr id="34" name="TextBox 33"/>
          <p:cNvSpPr txBox="1"/>
          <p:nvPr/>
        </p:nvSpPr>
        <p:spPr bwMode="auto">
          <a:xfrm>
            <a:off x="2647318" y="3969418"/>
            <a:ext cx="1161535" cy="584775"/>
          </a:xfrm>
          <a:prstGeom prst="rect">
            <a:avLst/>
          </a:prstGeom>
          <a:noFill/>
        </p:spPr>
        <p:txBody>
          <a:bodyPr wrap="none" rIns="0" anchor="ctr" anchorCtr="0">
            <a:spAutoFit/>
          </a:bodyPr>
          <a:lstStyle/>
          <a:p>
            <a:pPr algn="ctr" defTabSz="514350" fontAlgn="auto">
              <a:spcBef>
                <a:spcPts val="0"/>
              </a:spcBef>
              <a:spcAft>
                <a:spcPts val="0"/>
              </a:spcAft>
              <a:buSzPct val="75000"/>
              <a:defRPr/>
            </a:pPr>
            <a:r>
              <a:rPr lang="en-US" sz="1600" kern="0" dirty="0">
                <a:solidFill>
                  <a:schemeClr val="bg2"/>
                </a:solidFill>
                <a:latin typeface="IBM Plex Sans Light" charset="0"/>
                <a:ea typeface="IBM Plex Sans Light" charset="0"/>
                <a:cs typeface="IBM Plex Sans Light" charset="0"/>
              </a:rPr>
              <a:t>Application </a:t>
            </a:r>
            <a:br>
              <a:rPr lang="en-US" sz="1600" kern="0" dirty="0">
                <a:solidFill>
                  <a:schemeClr val="bg2"/>
                </a:solidFill>
                <a:latin typeface="IBM Plex Sans Light" charset="0"/>
                <a:ea typeface="IBM Plex Sans Light" charset="0"/>
                <a:cs typeface="IBM Plex Sans Light" charset="0"/>
              </a:rPr>
            </a:br>
            <a:r>
              <a:rPr lang="en-US" sz="1600" kern="0" dirty="0">
                <a:solidFill>
                  <a:schemeClr val="bg2"/>
                </a:solidFill>
                <a:latin typeface="IBM Plex Sans Light" charset="0"/>
                <a:ea typeface="IBM Plex Sans Light" charset="0"/>
                <a:cs typeface="IBM Plex Sans Light" charset="0"/>
              </a:rPr>
              <a:t>Developer</a:t>
            </a:r>
          </a:p>
        </p:txBody>
      </p:sp>
      <p:cxnSp>
        <p:nvCxnSpPr>
          <p:cNvPr id="3" name="Curved Connector 2"/>
          <p:cNvCxnSpPr>
            <a:stCxn id="7" idx="3"/>
            <a:endCxn id="34" idx="1"/>
          </p:cNvCxnSpPr>
          <p:nvPr/>
        </p:nvCxnSpPr>
        <p:spPr>
          <a:xfrm rot="16200000" flipH="1">
            <a:off x="1116017" y="2730505"/>
            <a:ext cx="1558122" cy="1504480"/>
          </a:xfrm>
          <a:prstGeom prst="curvedConnector2">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a:endCxn id="44" idx="1"/>
          </p:cNvCxnSpPr>
          <p:nvPr/>
        </p:nvCxnSpPr>
        <p:spPr>
          <a:xfrm rot="16200000" flipH="1">
            <a:off x="4533936" y="4002985"/>
            <a:ext cx="303588" cy="1296975"/>
          </a:xfrm>
          <a:prstGeom prst="curvedConnector2">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bwMode="auto">
          <a:xfrm>
            <a:off x="5334218" y="4633990"/>
            <a:ext cx="1999906" cy="338554"/>
          </a:xfrm>
          <a:prstGeom prst="rect">
            <a:avLst/>
          </a:prstGeom>
          <a:noFill/>
        </p:spPr>
        <p:txBody>
          <a:bodyPr wrap="none" rIns="0" anchor="ctr" anchorCtr="0">
            <a:spAutoFit/>
          </a:bodyPr>
          <a:lstStyle/>
          <a:p>
            <a:pPr algn="ctr" defTabSz="514350" fontAlgn="auto">
              <a:spcBef>
                <a:spcPts val="0"/>
              </a:spcBef>
              <a:spcAft>
                <a:spcPts val="0"/>
              </a:spcAft>
              <a:buSzPct val="75000"/>
              <a:defRPr/>
            </a:pPr>
            <a:r>
              <a:rPr lang="en-US" sz="1600" kern="0" smtClean="0">
                <a:solidFill>
                  <a:schemeClr val="bg2"/>
                </a:solidFill>
                <a:latin typeface="IBM Plex Sans Light" charset="0"/>
                <a:ea typeface="IBM Plex Sans Light" charset="0"/>
                <a:cs typeface="IBM Plex Sans Light" charset="0"/>
              </a:rPr>
              <a:t>Deploy to application</a:t>
            </a:r>
            <a:endParaRPr lang="en-US" sz="1600" kern="0" dirty="0">
              <a:solidFill>
                <a:schemeClr val="bg2"/>
              </a:solidFill>
              <a:latin typeface="IBM Plex Sans Light" charset="0"/>
              <a:ea typeface="IBM Plex Sans Light" charset="0"/>
              <a:cs typeface="IBM Plex Sans Light" charset="0"/>
            </a:endParaRPr>
          </a:p>
        </p:txBody>
      </p:sp>
      <p:cxnSp>
        <p:nvCxnSpPr>
          <p:cNvPr id="31" name="Curved Connector 30"/>
          <p:cNvCxnSpPr>
            <a:stCxn id="7" idx="5"/>
            <a:endCxn id="35" idx="2"/>
          </p:cNvCxnSpPr>
          <p:nvPr/>
        </p:nvCxnSpPr>
        <p:spPr>
          <a:xfrm>
            <a:off x="1428588" y="2417934"/>
            <a:ext cx="1604888" cy="12984"/>
          </a:xfrm>
          <a:prstGeom prst="curvedConnector3">
            <a:avLst>
              <a:gd name="adj1" fmla="val 50000"/>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Cube 6"/>
          <p:cNvSpPr>
            <a:spLocks noChangeAspect="1"/>
          </p:cNvSpPr>
          <p:nvPr/>
        </p:nvSpPr>
        <p:spPr>
          <a:xfrm>
            <a:off x="971388" y="2246484"/>
            <a:ext cx="457200" cy="457200"/>
          </a:xfrm>
          <a:prstGeom prst="cube">
            <a:avLst/>
          </a:prstGeom>
          <a:solidFill>
            <a:schemeClr val="bg2">
              <a:lumMod val="95000"/>
            </a:schemeClr>
          </a:solidFill>
          <a:ln>
            <a:solidFill>
              <a:schemeClr val="bg2">
                <a:lumMod val="5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5" name="Cube 34"/>
          <p:cNvSpPr>
            <a:spLocks noChangeAspect="1"/>
          </p:cNvSpPr>
          <p:nvPr/>
        </p:nvSpPr>
        <p:spPr>
          <a:xfrm>
            <a:off x="3033476" y="2145168"/>
            <a:ext cx="457200" cy="457200"/>
          </a:xfrm>
          <a:prstGeom prst="cube">
            <a:avLst/>
          </a:prstGeom>
          <a:solidFill>
            <a:schemeClr val="accent4">
              <a:lumMod val="40000"/>
              <a:lumOff val="60000"/>
            </a:schemeClr>
          </a:solidFill>
          <a:ln>
            <a:solidFill>
              <a:schemeClr val="accent4">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38" name="Curved Connector 37"/>
          <p:cNvCxnSpPr>
            <a:stCxn id="35" idx="3"/>
            <a:endCxn id="34" idx="0"/>
          </p:cNvCxnSpPr>
          <p:nvPr/>
        </p:nvCxnSpPr>
        <p:spPr>
          <a:xfrm rot="16200000" flipH="1">
            <a:off x="2532981" y="3274313"/>
            <a:ext cx="1367050" cy="23160"/>
          </a:xfrm>
          <a:prstGeom prst="curvedConnector3">
            <a:avLst>
              <a:gd name="adj1" fmla="val 50000"/>
            </a:avLst>
          </a:prstGeom>
          <a:ln w="25400">
            <a:solidFill>
              <a:schemeClr val="accent4">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urved Connector 55"/>
          <p:cNvCxnSpPr>
            <a:stCxn id="59" idx="2"/>
            <a:endCxn id="35" idx="5"/>
          </p:cNvCxnSpPr>
          <p:nvPr/>
        </p:nvCxnSpPr>
        <p:spPr>
          <a:xfrm rot="10800000" flipV="1">
            <a:off x="3490676" y="2267576"/>
            <a:ext cx="1826482" cy="49042"/>
          </a:xfrm>
          <a:prstGeom prst="curvedConnector3">
            <a:avLst>
              <a:gd name="adj1" fmla="val 50000"/>
            </a:avLst>
          </a:prstGeom>
          <a:ln w="25400">
            <a:solidFill>
              <a:schemeClr val="bg2"/>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urved Connector 57"/>
          <p:cNvCxnSpPr>
            <a:endCxn id="35" idx="0"/>
          </p:cNvCxnSpPr>
          <p:nvPr/>
        </p:nvCxnSpPr>
        <p:spPr>
          <a:xfrm rot="16200000" flipH="1">
            <a:off x="3009867" y="1835809"/>
            <a:ext cx="616302" cy="2415"/>
          </a:xfrm>
          <a:prstGeom prst="curvedConnector3">
            <a:avLst>
              <a:gd name="adj1" fmla="val 50000"/>
            </a:avLst>
          </a:prstGeom>
          <a:ln w="25400">
            <a:solidFill>
              <a:schemeClr val="bg2"/>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bwMode="auto">
          <a:xfrm>
            <a:off x="3557203" y="1087932"/>
            <a:ext cx="771548" cy="381300"/>
          </a:xfrm>
          <a:prstGeom prst="rect">
            <a:avLst/>
          </a:prstGeom>
          <a:noFill/>
        </p:spPr>
        <p:txBody>
          <a:bodyPr wrap="none" rIns="0" anchor="ctr" anchorCtr="0">
            <a:noAutofit/>
          </a:bodyPr>
          <a:lstStyle/>
          <a:p>
            <a:pPr algn="ctr" defTabSz="514350" fontAlgn="auto">
              <a:spcBef>
                <a:spcPts val="0"/>
              </a:spcBef>
              <a:spcAft>
                <a:spcPts val="0"/>
              </a:spcAft>
              <a:buSzPct val="75000"/>
              <a:defRPr/>
            </a:pPr>
            <a:r>
              <a:rPr lang="en-US" sz="1600" kern="0" dirty="0" smtClean="0">
                <a:solidFill>
                  <a:schemeClr val="bg2"/>
                </a:solidFill>
                <a:latin typeface="IBM Plex Sans Light" charset="0"/>
                <a:ea typeface="IBM Plex Sans Light" charset="0"/>
                <a:cs typeface="IBM Plex Sans Light" charset="0"/>
              </a:rPr>
              <a:t>SME</a:t>
            </a:r>
            <a:endParaRPr lang="en-US" sz="1600" kern="0" dirty="0">
              <a:solidFill>
                <a:schemeClr val="bg2"/>
              </a:solidFill>
              <a:latin typeface="IBM Plex Sans Light" charset="0"/>
              <a:ea typeface="IBM Plex Sans Light" charset="0"/>
              <a:cs typeface="IBM Plex Sans Light" charset="0"/>
            </a:endParaRPr>
          </a:p>
        </p:txBody>
      </p:sp>
      <p:cxnSp>
        <p:nvCxnSpPr>
          <p:cNvPr id="90" name="Curved Connector 89"/>
          <p:cNvCxnSpPr>
            <a:stCxn id="59" idx="4"/>
            <a:endCxn id="95" idx="2"/>
          </p:cNvCxnSpPr>
          <p:nvPr/>
        </p:nvCxnSpPr>
        <p:spPr>
          <a:xfrm>
            <a:off x="5789092" y="2267576"/>
            <a:ext cx="908528" cy="937"/>
          </a:xfrm>
          <a:prstGeom prst="curvedConnector3">
            <a:avLst>
              <a:gd name="adj1" fmla="val 50000"/>
            </a:avLst>
          </a:prstGeom>
          <a:ln w="25400">
            <a:solidFill>
              <a:schemeClr val="bg2"/>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6696504" y="803539"/>
            <a:ext cx="510991" cy="898898"/>
            <a:chOff x="3926994" y="5717968"/>
            <a:chExt cx="914400" cy="1585761"/>
          </a:xfrm>
          <a:solidFill>
            <a:schemeClr val="bg2"/>
          </a:solidFill>
          <a:effectLst/>
        </p:grpSpPr>
        <p:sp>
          <p:nvSpPr>
            <p:cNvPr id="93" name="Block Arc 92"/>
            <p:cNvSpPr/>
            <p:nvPr/>
          </p:nvSpPr>
          <p:spPr>
            <a:xfrm>
              <a:off x="3926994" y="6389329"/>
              <a:ext cx="914400" cy="914400"/>
            </a:xfrm>
            <a:prstGeom prst="blockArc">
              <a:avLst>
                <a:gd name="adj1" fmla="val 10802347"/>
                <a:gd name="adj2" fmla="val 0"/>
                <a:gd name="adj3" fmla="val 14611"/>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sp>
          <p:nvSpPr>
            <p:cNvPr id="94" name="Donut 93"/>
            <p:cNvSpPr/>
            <p:nvPr/>
          </p:nvSpPr>
          <p:spPr>
            <a:xfrm>
              <a:off x="4096063" y="5717968"/>
              <a:ext cx="576263" cy="583571"/>
            </a:xfrm>
            <a:prstGeom prst="donut">
              <a:avLst>
                <a:gd name="adj" fmla="val 12674"/>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latin typeface="IBM Plex Sans Light" charset="0"/>
                <a:ea typeface="IBM Plex Sans Light" charset="0"/>
                <a:cs typeface="IBM Plex Sans Light" charset="0"/>
              </a:endParaRPr>
            </a:p>
          </p:txBody>
        </p:sp>
      </p:grpSp>
      <p:sp>
        <p:nvSpPr>
          <p:cNvPr id="95" name="Cube 94"/>
          <p:cNvSpPr>
            <a:spLocks noChangeAspect="1"/>
          </p:cNvSpPr>
          <p:nvPr/>
        </p:nvSpPr>
        <p:spPr>
          <a:xfrm>
            <a:off x="6697620" y="1982763"/>
            <a:ext cx="457200" cy="457200"/>
          </a:xfrm>
          <a:prstGeom prst="cube">
            <a:avLst/>
          </a:prstGeom>
          <a:solidFill>
            <a:schemeClr val="accent2">
              <a:lumMod val="20000"/>
              <a:lumOff val="80000"/>
            </a:schemeClr>
          </a:solidFill>
          <a:ln>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96" name="Curved Connector 95"/>
          <p:cNvCxnSpPr/>
          <p:nvPr/>
        </p:nvCxnSpPr>
        <p:spPr>
          <a:xfrm rot="16200000" flipH="1">
            <a:off x="6601547" y="1731710"/>
            <a:ext cx="616302" cy="2415"/>
          </a:xfrm>
          <a:prstGeom prst="curvedConnector3">
            <a:avLst>
              <a:gd name="adj1" fmla="val 50000"/>
            </a:avLst>
          </a:prstGeom>
          <a:ln w="25400">
            <a:solidFill>
              <a:schemeClr val="bg2"/>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99" name="Curved Connector 98"/>
          <p:cNvCxnSpPr>
            <a:stCxn id="95" idx="3"/>
          </p:cNvCxnSpPr>
          <p:nvPr/>
        </p:nvCxnSpPr>
        <p:spPr>
          <a:xfrm rot="5400000">
            <a:off x="4813280" y="1893231"/>
            <a:ext cx="1509059" cy="2602522"/>
          </a:xfrm>
          <a:prstGeom prst="curvedConnector2">
            <a:avLst/>
          </a:prstGeom>
          <a:ln w="25400">
            <a:solidFill>
              <a:schemeClr val="accent1">
                <a:lumMod val="60000"/>
                <a:lumOff val="40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8" name="Title 4"/>
          <p:cNvSpPr>
            <a:spLocks noGrp="1"/>
          </p:cNvSpPr>
          <p:nvPr>
            <p:ph type="title" idx="4294967295"/>
          </p:nvPr>
        </p:nvSpPr>
        <p:spPr>
          <a:xfrm>
            <a:off x="0" y="-33338"/>
            <a:ext cx="9144000" cy="646113"/>
          </a:xfrm>
        </p:spPr>
        <p:txBody>
          <a:bodyPr lIns="91440" rIns="91440" bIns="0" anchor="ctr"/>
          <a:lstStyle/>
          <a:p>
            <a:r>
              <a:rPr lang="en-US" sz="2400" b="0" dirty="0" smtClean="0">
                <a:latin typeface="Helvetica Neue" charset="0"/>
                <a:ea typeface="Helvetica Neue" charset="0"/>
                <a:cs typeface="Helvetica Neue" charset="0"/>
              </a:rPr>
              <a:t>How do the paths to AI-powered apps relate?</a:t>
            </a:r>
            <a:endParaRPr lang="en-US" sz="2400" b="0" dirty="0">
              <a:latin typeface="Helvetica Neue" charset="0"/>
              <a:ea typeface="Helvetica Neue" charset="0"/>
              <a:cs typeface="Helvetica Neue" charset="0"/>
            </a:endParaRPr>
          </a:p>
        </p:txBody>
      </p:sp>
    </p:spTree>
    <p:extLst>
      <p:ext uri="{BB962C8B-B14F-4D97-AF65-F5344CB8AC3E}">
        <p14:creationId xmlns:p14="http://schemas.microsoft.com/office/powerpoint/2010/main" val="51399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16"/>
            <a:ext cx="9144000" cy="5144016"/>
          </a:xfrm>
          <a:prstGeom prst="rect">
            <a:avLst/>
          </a:prstGeom>
          <a:noFill/>
        </p:spPr>
        <p:txBody>
          <a:bodyPr wrap="square" lIns="0" tIns="0" rIns="0" bIns="0" rtlCol="0" anchor="ctr">
            <a:noAutofit/>
          </a:bodyPr>
          <a:lstStyle/>
          <a:p>
            <a:pPr algn="ctr"/>
            <a:r>
              <a:rPr lang="en-US" sz="2400" dirty="0" smtClean="0">
                <a:solidFill>
                  <a:schemeClr val="bg2"/>
                </a:solidFill>
                <a:latin typeface="Helvetica Neue" charset="0"/>
                <a:ea typeface="Helvetica Neue" charset="0"/>
                <a:cs typeface="Helvetica Neue" charset="0"/>
              </a:rPr>
              <a:t>Deep Learning in Watson Studio</a:t>
            </a:r>
            <a:endParaRPr lang="en-US" sz="2400" dirty="0">
              <a:solidFill>
                <a:schemeClr val="bg2"/>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32896760"/>
      </p:ext>
    </p:extLst>
  </p:cSld>
  <p:clrMapOvr>
    <a:masterClrMapping/>
  </p:clrMapOvr>
  <p:timing>
    <p:tnLst>
      <p:par>
        <p:cTn id="1" dur="indefinite" restart="never" nodeType="tmRoot"/>
      </p:par>
    </p:tnLst>
  </p:timing>
</p:sld>
</file>

<file path=ppt/theme/theme1.xml><?xml version="1.0" encoding="utf-8"?>
<a:theme xmlns:a="http://schemas.openxmlformats.org/drawingml/2006/main" name="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5D646D-48F6-4F44-A43A-320A5FF82528}"/>
    </a:ext>
  </a:extLst>
</a:theme>
</file>

<file path=ppt/theme/theme2.xml><?xml version="1.0" encoding="utf-8"?>
<a:theme xmlns:a="http://schemas.openxmlformats.org/drawingml/2006/main" name="dk_blu_background_2017">
  <a:themeElements>
    <a:clrScheme name="Custom 35">
      <a:dk1>
        <a:srgbClr val="000000"/>
      </a:dk1>
      <a:lt1>
        <a:srgbClr val="0530AD"/>
      </a:lt1>
      <a:dk2>
        <a:srgbClr val="F3F3F3"/>
      </a:dk2>
      <a:lt2>
        <a:srgbClr val="FFFFFF"/>
      </a:lt2>
      <a:accent1>
        <a:srgbClr val="97C1FF"/>
      </a:accent1>
      <a:accent2>
        <a:srgbClr val="0F6DFF"/>
      </a:accent2>
      <a:accent3>
        <a:srgbClr val="141140"/>
      </a:accent3>
      <a:accent4>
        <a:srgbClr val="0DB5B3"/>
      </a:accent4>
      <a:accent5>
        <a:srgbClr val="4F2096"/>
      </a:accent5>
      <a:accent6>
        <a:srgbClr val="914BFA"/>
      </a:accent6>
      <a:hlink>
        <a:srgbClr val="3C8A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5BF7A4A9-F04B-1745-8326-8EB06AA473F8}"/>
    </a:ext>
  </a:extLst>
</a:theme>
</file>

<file path=ppt/theme/theme3.xml><?xml version="1.0" encoding="utf-8"?>
<a:theme xmlns:a="http://schemas.openxmlformats.org/drawingml/2006/main" name="gry_background_2017">
  <a:themeElements>
    <a:clrScheme name="Custom 21">
      <a:dk1>
        <a:srgbClr val="000000"/>
      </a:dk1>
      <a:lt1>
        <a:srgbClr val="0530AD"/>
      </a:lt1>
      <a:dk2>
        <a:srgbClr val="EAEAEA"/>
      </a:dk2>
      <a:lt2>
        <a:srgbClr val="FFFFFF"/>
      </a:lt2>
      <a:accent1>
        <a:srgbClr val="69A6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D429F5B0-4FEA-4E47-A0FC-5CAFA7606569}"/>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A05F1A-33ED-CE43-8EB8-4680EC3EB49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Watson Data &amp; AI - Analyst Consult - DRAFT - March 2018</Template>
  <TotalTime>2479</TotalTime>
  <Words>3541</Words>
  <Application>Microsoft Macintosh PowerPoint</Application>
  <PresentationFormat>On-screen Show (16:9)</PresentationFormat>
  <Paragraphs>456</Paragraphs>
  <Slides>38</Slides>
  <Notes>14</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38</vt:i4>
      </vt:variant>
    </vt:vector>
  </HeadingPairs>
  <TitlesOfParts>
    <vt:vector size="59" baseType="lpstr">
      <vt:lpstr>Calibri</vt:lpstr>
      <vt:lpstr>Helvetica</vt:lpstr>
      <vt:lpstr>Helvetica Light</vt:lpstr>
      <vt:lpstr>Helvetica Neue</vt:lpstr>
      <vt:lpstr>Helvetica Neue Light</vt:lpstr>
      <vt:lpstr>Helvetica Neue Medium</vt:lpstr>
      <vt:lpstr>Helvetica Neue Thin</vt:lpstr>
      <vt:lpstr>Helvetica Neue UltraLight</vt:lpstr>
      <vt:lpstr>HelvNeue for IBM</vt:lpstr>
      <vt:lpstr>IBM Plex Sans</vt:lpstr>
      <vt:lpstr>IBM Plex Sans Light</vt:lpstr>
      <vt:lpstr>IBM Plex Sans Regular</vt:lpstr>
      <vt:lpstr>ＭＳ Ｐゴシック</vt:lpstr>
      <vt:lpstr>Wingdings</vt:lpstr>
      <vt:lpstr>ZapfDingbatsITC</vt:lpstr>
      <vt:lpstr>Arial</vt:lpstr>
      <vt:lpstr>blk_background_2017</vt:lpstr>
      <vt:lpstr>dk_blu_background_2017</vt:lpstr>
      <vt:lpstr>gry_background_2017</vt:lpstr>
      <vt:lpstr>wht_background_2017</vt:lpstr>
      <vt:lpstr>1_wht_background_2017</vt:lpstr>
      <vt:lpstr>   Watson Machine Learning &amp; Deep Learning in Watson Studio  HOPi June 2018  **DRAFT** In Development by Mayur Khatri and Adam Massachi  </vt:lpstr>
      <vt:lpstr>PowerPoint Presentation</vt:lpstr>
      <vt:lpstr>PowerPoint Presentation</vt:lpstr>
      <vt:lpstr>PowerPoint Presentation</vt:lpstr>
      <vt:lpstr>PowerPoint Presentation</vt:lpstr>
      <vt:lpstr>PowerPoint Presentation</vt:lpstr>
      <vt:lpstr>Most AI solutions require neural networks that don’t yet exist</vt:lpstr>
      <vt:lpstr>How do the paths to AI-powered apps relate?</vt:lpstr>
      <vt:lpstr>PowerPoint Presentation</vt:lpstr>
      <vt:lpstr>PowerPoint Presentation</vt:lpstr>
      <vt:lpstr>PowerPoint Presentation</vt:lpstr>
      <vt:lpstr>PowerPoint Presentation</vt:lpstr>
      <vt:lpstr>Discovering a single optimal neural network requires exploring 1000’s of hyperparameter combinations</vt:lpstr>
      <vt:lpstr>PowerPoint Presentation</vt:lpstr>
      <vt:lpstr>Experiment Assistant accelerates discovering the optimal neural networks  100’s of experiments 10,000’s of training runs  It’s here to serve you</vt:lpstr>
      <vt:lpstr>PowerPoint Presentation</vt:lpstr>
      <vt:lpstr>Experiment Assistant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Distributed Learning w/Tensorflow</vt:lpstr>
      <vt:lpstr>PowerPoint Presentation</vt:lpstr>
      <vt:lpstr>PowerPoint Presentation</vt:lpstr>
      <vt:lpstr>PowerPoint Presentation</vt:lpstr>
      <vt:lpstr>PowerPoint Presentation</vt:lpstr>
      <vt:lpstr>PowerPoint Presentation</vt:lpstr>
      <vt:lpstr>PowerPoint Presentation</vt:lpstr>
      <vt:lpstr>Hosted ML Infrastructure</vt:lpstr>
      <vt:lpstr>Deploying Trained Models</vt:lpstr>
      <vt:lpstr>Asset Lifecycle Management</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 Data &amp; AI Analyst Consult  March 2018</dc:title>
  <dc:subject/>
  <dc:creator>Manish GOYAL</dc:creator>
  <cp:keywords/>
  <dc:description/>
  <cp:lastModifiedBy>Adam Massachi</cp:lastModifiedBy>
  <cp:revision>180</cp:revision>
  <dcterms:created xsi:type="dcterms:W3CDTF">2018-03-05T20:35:43Z</dcterms:created>
  <dcterms:modified xsi:type="dcterms:W3CDTF">2018-06-08T12:33:54Z</dcterms:modified>
  <cp:category/>
</cp:coreProperties>
</file>